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handoutMasterIdLst>
    <p:handoutMasterId r:id="rId53"/>
  </p:handoutMasterIdLst>
  <p:sldIdLst>
    <p:sldId id="822" r:id="rId2"/>
    <p:sldId id="1315" r:id="rId3"/>
    <p:sldId id="1523" r:id="rId4"/>
    <p:sldId id="1520" r:id="rId5"/>
    <p:sldId id="1316" r:id="rId6"/>
    <p:sldId id="1521" r:id="rId7"/>
    <p:sldId id="1524" r:id="rId8"/>
    <p:sldId id="1522" r:id="rId9"/>
    <p:sldId id="1457" r:id="rId10"/>
    <p:sldId id="1507" r:id="rId11"/>
    <p:sldId id="1489" r:id="rId12"/>
    <p:sldId id="1525" r:id="rId13"/>
    <p:sldId id="1554" r:id="rId14"/>
    <p:sldId id="1555" r:id="rId15"/>
    <p:sldId id="1459" r:id="rId16"/>
    <p:sldId id="1526" r:id="rId17"/>
    <p:sldId id="1527" r:id="rId18"/>
    <p:sldId id="1556" r:id="rId19"/>
    <p:sldId id="1528" r:id="rId20"/>
    <p:sldId id="1529" r:id="rId21"/>
    <p:sldId id="1530" r:id="rId22"/>
    <p:sldId id="1531" r:id="rId23"/>
    <p:sldId id="1557" r:id="rId24"/>
    <p:sldId id="1532" r:id="rId25"/>
    <p:sldId id="1533" r:id="rId26"/>
    <p:sldId id="1534" r:id="rId27"/>
    <p:sldId id="1535" r:id="rId28"/>
    <p:sldId id="1536" r:id="rId29"/>
    <p:sldId id="1537" r:id="rId30"/>
    <p:sldId id="1558" r:id="rId31"/>
    <p:sldId id="1538" r:id="rId32"/>
    <p:sldId id="1539" r:id="rId33"/>
    <p:sldId id="1540" r:id="rId34"/>
    <p:sldId id="1559" r:id="rId35"/>
    <p:sldId id="1541" r:id="rId36"/>
    <p:sldId id="1560" r:id="rId37"/>
    <p:sldId id="1542" r:id="rId38"/>
    <p:sldId id="1543" r:id="rId39"/>
    <p:sldId id="1544" r:id="rId40"/>
    <p:sldId id="1545" r:id="rId41"/>
    <p:sldId id="1546" r:id="rId42"/>
    <p:sldId id="1547" r:id="rId43"/>
    <p:sldId id="1561" r:id="rId44"/>
    <p:sldId id="1548" r:id="rId45"/>
    <p:sldId id="1549" r:id="rId46"/>
    <p:sldId id="1550" r:id="rId47"/>
    <p:sldId id="1551" r:id="rId48"/>
    <p:sldId id="1552" r:id="rId49"/>
    <p:sldId id="1553" r:id="rId50"/>
    <p:sldId id="1024" r:id="rId51"/>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99"/>
    <a:srgbClr val="008000"/>
    <a:srgbClr val="CC3300"/>
    <a:srgbClr val="FF0066"/>
    <a:srgbClr val="CC99FF"/>
    <a:srgbClr val="CCCCFF"/>
    <a:srgbClr val="0000FF"/>
    <a:srgbClr val="009900"/>
    <a:srgbClr val="FF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5" d="100"/>
          <a:sy n="75" d="100"/>
        </p:scale>
        <p:origin x="-270" y="-54"/>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9/9/2019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9144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17944"/>
            <a:ext cx="9144000" cy="34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1143000" y="0"/>
            <a:ext cx="77978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altLang="en-US" sz="3200" b="1" smtClean="0">
                <a:solidFill>
                  <a:srgbClr val="FFFF00"/>
                </a:solidFill>
                <a:latin typeface="Arial" panose="020B0604020202020204" pitchFamily="34" charset="0"/>
                <a:cs typeface="Arial" panose="020B0604020202020204" pitchFamily="34" charset="0"/>
              </a:rPr>
              <a:t>LUẬT GIÁO DỤC NĂM 2019</a:t>
            </a:r>
            <a:endParaRPr lang="en-US" sz="3200" b="1">
              <a:solidFill>
                <a:srgbClr val="FFFF00"/>
              </a:solidFill>
              <a:latin typeface="Arial" panose="020B0604020202020204" pitchFamily="34" charset="0"/>
              <a:cs typeface="Arial" panose="020B0604020202020204" pitchFamily="34" charset="0"/>
            </a:endParaRPr>
          </a:p>
        </p:txBody>
      </p:sp>
      <p:pic>
        <p:nvPicPr>
          <p:cNvPr id="16" name="Picture 22" descr="Logo So (1000x1000).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433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90600"/>
            <a:ext cx="9144000" cy="552734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lvl="0" indent="0" algn="just" eaLnBrk="1" hangingPunct="1">
              <a:lnSpc>
                <a:spcPct val="110000"/>
              </a:lnSpc>
              <a:spcBef>
                <a:spcPts val="1200"/>
              </a:spcBef>
              <a:spcAft>
                <a:spcPts val="0"/>
              </a:spcAft>
              <a:buClr>
                <a:srgbClr val="FF0000"/>
              </a:buClr>
              <a:buNone/>
              <a:defRPr/>
            </a:pPr>
            <a:r>
              <a:rPr lang="en-US" sz="2200" b="1" kern="0">
                <a:solidFill>
                  <a:srgbClr val="0000FF"/>
                </a:solidFill>
                <a:latin typeface="Arial" charset="0"/>
              </a:rPr>
              <a:t>N</a:t>
            </a:r>
            <a:r>
              <a:rPr lang="vi-VN" sz="2200" b="1" kern="0" smtClean="0">
                <a:solidFill>
                  <a:srgbClr val="0000FF"/>
                </a:solidFill>
                <a:latin typeface="Arial" charset="0"/>
              </a:rPr>
              <a:t>hằm </a:t>
            </a:r>
            <a:r>
              <a:rPr lang="vi-VN" sz="2200" b="1" kern="0">
                <a:solidFill>
                  <a:srgbClr val="0000FF"/>
                </a:solidFill>
                <a:latin typeface="Arial" charset="0"/>
              </a:rPr>
              <a:t>thể chế hóa quan điểm </a:t>
            </a:r>
            <a:r>
              <a:rPr lang="vi-VN" sz="2200" b="1" kern="0" smtClean="0">
                <a:solidFill>
                  <a:srgbClr val="0000FF"/>
                </a:solidFill>
                <a:latin typeface="Arial" charset="0"/>
              </a:rPr>
              <a:t>của </a:t>
            </a:r>
            <a:r>
              <a:rPr lang="vi-VN" sz="2200" b="1" kern="0">
                <a:solidFill>
                  <a:srgbClr val="0000FF"/>
                </a:solidFill>
                <a:latin typeface="Arial" charset="0"/>
              </a:rPr>
              <a:t>Đảng và Nhà nước, đáp ứng yêu cầu của thực tiễn để phát </a:t>
            </a:r>
            <a:r>
              <a:rPr lang="vi-VN" sz="2200" b="1" kern="0" smtClean="0">
                <a:solidFill>
                  <a:srgbClr val="0000FF"/>
                </a:solidFill>
                <a:latin typeface="Arial" charset="0"/>
              </a:rPr>
              <a:t>triển</a:t>
            </a:r>
            <a:r>
              <a:rPr lang="en-US" sz="2200" b="1" kern="0" smtClean="0">
                <a:solidFill>
                  <a:srgbClr val="0000FF"/>
                </a:solidFill>
                <a:latin typeface="Arial" charset="0"/>
              </a:rPr>
              <a:t>, </a:t>
            </a:r>
            <a:r>
              <a:rPr lang="vi-VN" sz="2200" b="1" kern="0" smtClean="0">
                <a:solidFill>
                  <a:srgbClr val="0000FF"/>
                </a:solidFill>
                <a:latin typeface="Arial" charset="0"/>
              </a:rPr>
              <a:t>hội </a:t>
            </a:r>
            <a:r>
              <a:rPr lang="vi-VN" sz="2200" b="1" kern="0">
                <a:solidFill>
                  <a:srgbClr val="0000FF"/>
                </a:solidFill>
                <a:latin typeface="Arial" charset="0"/>
              </a:rPr>
              <a:t>nhập quốc </a:t>
            </a:r>
            <a:r>
              <a:rPr lang="vi-VN" sz="2200" b="1" kern="0" smtClean="0">
                <a:solidFill>
                  <a:srgbClr val="0000FF"/>
                </a:solidFill>
                <a:latin typeface="Arial" charset="0"/>
              </a:rPr>
              <a:t>tế</a:t>
            </a:r>
            <a:r>
              <a:rPr lang="en-US" sz="2200" b="1" kern="0" smtClean="0">
                <a:solidFill>
                  <a:srgbClr val="0000FF"/>
                </a:solidFill>
                <a:latin typeface="Arial" charset="0"/>
              </a:rPr>
              <a:t>:</a:t>
            </a:r>
          </a:p>
          <a:p>
            <a:pPr marL="566738" lvl="0"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200" b="1" kern="0" smtClean="0">
                <a:solidFill>
                  <a:srgbClr val="0000FF"/>
                </a:solidFill>
                <a:latin typeface="Arial" charset="0"/>
              </a:rPr>
              <a:t>Nghị </a:t>
            </a:r>
            <a:r>
              <a:rPr lang="vi-VN" sz="2200" b="1" kern="0" smtClean="0">
                <a:solidFill>
                  <a:srgbClr val="0000FF"/>
                </a:solidFill>
                <a:latin typeface="Arial" charset="0"/>
              </a:rPr>
              <a:t>quyết </a:t>
            </a:r>
            <a:r>
              <a:rPr lang="vi-VN" sz="2200" b="1" kern="0">
                <a:solidFill>
                  <a:srgbClr val="0000FF"/>
                </a:solidFill>
                <a:latin typeface="Arial" charset="0"/>
              </a:rPr>
              <a:t>số 29-NQ/TW ngày </a:t>
            </a:r>
            <a:r>
              <a:rPr lang="vi-VN" sz="2200" b="1" kern="0" smtClean="0">
                <a:solidFill>
                  <a:srgbClr val="0000FF"/>
                </a:solidFill>
                <a:latin typeface="Arial" charset="0"/>
              </a:rPr>
              <a:t>04</a:t>
            </a:r>
            <a:r>
              <a:rPr lang="en-US" sz="2200" b="1" kern="0" smtClean="0">
                <a:solidFill>
                  <a:srgbClr val="0000FF"/>
                </a:solidFill>
                <a:latin typeface="Arial" charset="0"/>
              </a:rPr>
              <a:t>/</a:t>
            </a:r>
            <a:r>
              <a:rPr lang="vi-VN" sz="2200" b="1" kern="0" smtClean="0">
                <a:solidFill>
                  <a:srgbClr val="0000FF"/>
                </a:solidFill>
                <a:latin typeface="Arial" charset="0"/>
              </a:rPr>
              <a:t>11</a:t>
            </a:r>
            <a:r>
              <a:rPr lang="en-US" sz="2200" b="1" kern="0" smtClean="0">
                <a:solidFill>
                  <a:srgbClr val="0000FF"/>
                </a:solidFill>
                <a:latin typeface="Arial" charset="0"/>
              </a:rPr>
              <a:t>/</a:t>
            </a:r>
            <a:r>
              <a:rPr lang="vi-VN" sz="2200" b="1" kern="0" smtClean="0">
                <a:solidFill>
                  <a:srgbClr val="0000FF"/>
                </a:solidFill>
                <a:latin typeface="Arial" charset="0"/>
              </a:rPr>
              <a:t>2013 </a:t>
            </a:r>
            <a:r>
              <a:rPr lang="vi-VN" sz="2200" b="1" kern="0">
                <a:solidFill>
                  <a:srgbClr val="0000FF"/>
                </a:solidFill>
                <a:latin typeface="Arial" charset="0"/>
              </a:rPr>
              <a:t>của Hội nghị lần thứ 8 </a:t>
            </a:r>
            <a:r>
              <a:rPr lang="vi-VN" sz="2200" b="1" kern="0" smtClean="0">
                <a:solidFill>
                  <a:srgbClr val="0000FF"/>
                </a:solidFill>
                <a:latin typeface="Arial" charset="0"/>
              </a:rPr>
              <a:t>B</a:t>
            </a:r>
            <a:r>
              <a:rPr lang="en-US" sz="2200" b="1" kern="0" smtClean="0">
                <a:solidFill>
                  <a:srgbClr val="0000FF"/>
                </a:solidFill>
                <a:latin typeface="Arial" charset="0"/>
              </a:rPr>
              <a:t>CH </a:t>
            </a:r>
            <a:r>
              <a:rPr lang="vi-VN" sz="2200" b="1" kern="0" smtClean="0">
                <a:solidFill>
                  <a:srgbClr val="0000FF"/>
                </a:solidFill>
                <a:latin typeface="Arial" charset="0"/>
              </a:rPr>
              <a:t>Trung </a:t>
            </a:r>
            <a:r>
              <a:rPr lang="vi-VN" sz="2200" b="1" kern="0">
                <a:solidFill>
                  <a:srgbClr val="0000FF"/>
                </a:solidFill>
                <a:latin typeface="Arial" charset="0"/>
              </a:rPr>
              <a:t>ương khóa XI </a:t>
            </a:r>
            <a:r>
              <a:rPr lang="en-US" sz="2200" b="1" kern="0" smtClean="0">
                <a:solidFill>
                  <a:srgbClr val="0000FF"/>
                </a:solidFill>
                <a:latin typeface="Arial" charset="0"/>
              </a:rPr>
              <a:t>về </a:t>
            </a:r>
            <a:r>
              <a:rPr lang="vi-VN" sz="2200" b="1" kern="0" smtClean="0">
                <a:solidFill>
                  <a:srgbClr val="0000FF"/>
                </a:solidFill>
                <a:latin typeface="Arial" charset="0"/>
              </a:rPr>
              <a:t>đổi m</a:t>
            </a:r>
            <a:r>
              <a:rPr lang="en-US" sz="2200" b="1" kern="0" smtClean="0">
                <a:solidFill>
                  <a:srgbClr val="0000FF"/>
                </a:solidFill>
                <a:latin typeface="Arial" charset="0"/>
              </a:rPr>
              <a:t>ớ</a:t>
            </a:r>
            <a:r>
              <a:rPr lang="vi-VN" sz="2200" b="1" kern="0" smtClean="0">
                <a:solidFill>
                  <a:srgbClr val="0000FF"/>
                </a:solidFill>
                <a:latin typeface="Arial" charset="0"/>
              </a:rPr>
              <a:t>i </a:t>
            </a:r>
            <a:r>
              <a:rPr lang="vi-VN" sz="2200" b="1" kern="0">
                <a:solidFill>
                  <a:srgbClr val="0000FF"/>
                </a:solidFill>
                <a:latin typeface="Arial" charset="0"/>
              </a:rPr>
              <a:t>căn bản, toàn diện giáo dục và đào </a:t>
            </a:r>
            <a:r>
              <a:rPr lang="vi-VN" sz="2200" b="1" kern="0" smtClean="0">
                <a:solidFill>
                  <a:srgbClr val="0000FF"/>
                </a:solidFill>
                <a:latin typeface="Arial" charset="0"/>
              </a:rPr>
              <a:t>tạo</a:t>
            </a:r>
            <a:r>
              <a:rPr lang="en-US" sz="2200" b="1" kern="0" smtClean="0">
                <a:solidFill>
                  <a:srgbClr val="0000FF"/>
                </a:solidFill>
                <a:latin typeface="Arial" charset="0"/>
              </a:rPr>
              <a:t>.</a:t>
            </a:r>
          </a:p>
          <a:p>
            <a:pPr marL="566738" lvl="0"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200" b="1" kern="0" smtClean="0">
                <a:solidFill>
                  <a:srgbClr val="0000FF"/>
                </a:solidFill>
                <a:latin typeface="Arial" charset="0"/>
              </a:rPr>
              <a:t>Nghị </a:t>
            </a:r>
            <a:r>
              <a:rPr lang="vi-VN" sz="2200" b="1" kern="0">
                <a:solidFill>
                  <a:srgbClr val="0000FF"/>
                </a:solidFill>
                <a:latin typeface="Arial" charset="0"/>
              </a:rPr>
              <a:t>quyết số 19-NQ/TW ngày 25</a:t>
            </a:r>
            <a:r>
              <a:rPr lang="en-US" sz="2200" b="1" kern="0">
                <a:solidFill>
                  <a:srgbClr val="0000FF"/>
                </a:solidFill>
                <a:latin typeface="Arial" charset="0"/>
              </a:rPr>
              <a:t>/</a:t>
            </a:r>
            <a:r>
              <a:rPr lang="vi-VN" sz="2200" b="1" kern="0">
                <a:solidFill>
                  <a:srgbClr val="0000FF"/>
                </a:solidFill>
                <a:latin typeface="Arial" charset="0"/>
              </a:rPr>
              <a:t>10</a:t>
            </a:r>
            <a:r>
              <a:rPr lang="en-US" sz="2200" b="1" kern="0">
                <a:solidFill>
                  <a:srgbClr val="0000FF"/>
                </a:solidFill>
                <a:latin typeface="Arial" charset="0"/>
              </a:rPr>
              <a:t>/</a:t>
            </a:r>
            <a:r>
              <a:rPr lang="vi-VN" sz="2200" b="1" kern="0">
                <a:solidFill>
                  <a:srgbClr val="0000FF"/>
                </a:solidFill>
                <a:latin typeface="Arial" charset="0"/>
              </a:rPr>
              <a:t>2017 của Hội nghị lần thứ 6 </a:t>
            </a:r>
            <a:r>
              <a:rPr lang="en-US" sz="2200" b="1" kern="0">
                <a:solidFill>
                  <a:srgbClr val="0000FF"/>
                </a:solidFill>
                <a:latin typeface="Arial" charset="0"/>
              </a:rPr>
              <a:t>BCH </a:t>
            </a:r>
            <a:r>
              <a:rPr lang="vi-VN" sz="2200" b="1" kern="0">
                <a:solidFill>
                  <a:srgbClr val="0000FF"/>
                </a:solidFill>
                <a:latin typeface="Arial" charset="0"/>
              </a:rPr>
              <a:t>Trung ương khóa XII về tiếp tục đổi mới hệ thống tổ chức và quản lý, nâng cao chất lượng và hiệu quả hoạt động của các đơn vị sự</a:t>
            </a:r>
            <a:r>
              <a:rPr lang="en-US" sz="2200" b="1" kern="0">
                <a:solidFill>
                  <a:srgbClr val="0000FF"/>
                </a:solidFill>
                <a:latin typeface="Arial" charset="0"/>
              </a:rPr>
              <a:t> </a:t>
            </a:r>
            <a:r>
              <a:rPr lang="vi-VN" sz="2200" b="1" kern="0">
                <a:solidFill>
                  <a:srgbClr val="0000FF"/>
                </a:solidFill>
                <a:latin typeface="Arial" charset="0"/>
              </a:rPr>
              <a:t>nghiệp công </a:t>
            </a:r>
            <a:r>
              <a:rPr lang="vi-VN" sz="2200" b="1" kern="0" smtClean="0">
                <a:solidFill>
                  <a:srgbClr val="0000FF"/>
                </a:solidFill>
                <a:latin typeface="Arial" charset="0"/>
              </a:rPr>
              <a:t>lập.</a:t>
            </a:r>
            <a:endParaRPr lang="en-US" sz="2200" b="1" kern="0" smtClean="0">
              <a:solidFill>
                <a:srgbClr val="0000FF"/>
              </a:solidFill>
              <a:latin typeface="Arial" charset="0"/>
            </a:endParaRPr>
          </a:p>
          <a:p>
            <a:pPr marL="566738" lvl="0"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200" b="1" kern="0" smtClean="0">
                <a:solidFill>
                  <a:srgbClr val="0000FF"/>
                </a:solidFill>
                <a:latin typeface="Arial" charset="0"/>
              </a:rPr>
              <a:t>Nghị </a:t>
            </a:r>
            <a:r>
              <a:rPr lang="vi-VN" sz="2200" b="1" kern="0">
                <a:solidFill>
                  <a:srgbClr val="0000FF"/>
                </a:solidFill>
                <a:latin typeface="Arial" charset="0"/>
              </a:rPr>
              <a:t>quyết số 88/2014/QH13 ngày </a:t>
            </a:r>
            <a:r>
              <a:rPr lang="vi-VN" sz="2200" b="1" kern="0" smtClean="0">
                <a:solidFill>
                  <a:srgbClr val="0000FF"/>
                </a:solidFill>
                <a:latin typeface="Arial" charset="0"/>
              </a:rPr>
              <a:t>28</a:t>
            </a:r>
            <a:r>
              <a:rPr lang="en-US" sz="2200" b="1" kern="0" smtClean="0">
                <a:solidFill>
                  <a:srgbClr val="0000FF"/>
                </a:solidFill>
                <a:latin typeface="Arial" charset="0"/>
              </a:rPr>
              <a:t>/</a:t>
            </a:r>
            <a:r>
              <a:rPr lang="vi-VN" sz="2200" b="1" kern="0" smtClean="0">
                <a:solidFill>
                  <a:srgbClr val="0000FF"/>
                </a:solidFill>
                <a:latin typeface="Arial" charset="0"/>
              </a:rPr>
              <a:t>11</a:t>
            </a:r>
            <a:r>
              <a:rPr lang="en-US" sz="2200" b="1" kern="0" smtClean="0">
                <a:solidFill>
                  <a:srgbClr val="0000FF"/>
                </a:solidFill>
                <a:latin typeface="Arial" charset="0"/>
              </a:rPr>
              <a:t>/</a:t>
            </a:r>
            <a:r>
              <a:rPr lang="vi-VN" sz="2200" b="1" kern="0" smtClean="0">
                <a:solidFill>
                  <a:srgbClr val="0000FF"/>
                </a:solidFill>
                <a:latin typeface="Arial" charset="0"/>
              </a:rPr>
              <a:t>2014 </a:t>
            </a:r>
            <a:r>
              <a:rPr lang="vi-VN" sz="2200" b="1" kern="0">
                <a:solidFill>
                  <a:srgbClr val="0000FF"/>
                </a:solidFill>
                <a:latin typeface="Arial" charset="0"/>
              </a:rPr>
              <a:t>của Quốc hội về đổi mới chương trình, </a:t>
            </a:r>
            <a:r>
              <a:rPr lang="en-US" sz="2200" b="1" kern="0" smtClean="0">
                <a:solidFill>
                  <a:srgbClr val="0000FF"/>
                </a:solidFill>
                <a:latin typeface="Arial" charset="0"/>
              </a:rPr>
              <a:t>SGK </a:t>
            </a:r>
            <a:r>
              <a:rPr lang="vi-VN" sz="2200" b="1" kern="0" smtClean="0">
                <a:solidFill>
                  <a:srgbClr val="0000FF"/>
                </a:solidFill>
                <a:latin typeface="Arial" charset="0"/>
              </a:rPr>
              <a:t>giáo </a:t>
            </a:r>
            <a:r>
              <a:rPr lang="vi-VN" sz="2200" b="1" kern="0">
                <a:solidFill>
                  <a:srgbClr val="0000FF"/>
                </a:solidFill>
                <a:latin typeface="Arial" charset="0"/>
              </a:rPr>
              <a:t>dục phổ </a:t>
            </a:r>
            <a:r>
              <a:rPr lang="vi-VN" sz="2200" b="1" kern="0" smtClean="0">
                <a:solidFill>
                  <a:srgbClr val="0000FF"/>
                </a:solidFill>
                <a:latin typeface="Arial" charset="0"/>
              </a:rPr>
              <a:t>thông.</a:t>
            </a:r>
            <a:endParaRPr lang="en-US" sz="2200" b="1" kern="0" smtClean="0">
              <a:solidFill>
                <a:srgbClr val="0000FF"/>
              </a:solidFill>
              <a:latin typeface="Arial" charset="0"/>
            </a:endParaRPr>
          </a:p>
          <a:p>
            <a:pPr marL="566738" lvl="0"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200" b="1" kern="0" smtClean="0">
                <a:solidFill>
                  <a:srgbClr val="0000FF"/>
                </a:solidFill>
                <a:latin typeface="Arial" charset="0"/>
              </a:rPr>
              <a:t>Xây </a:t>
            </a:r>
            <a:r>
              <a:rPr lang="vi-VN" sz="2200" b="1" kern="0">
                <a:solidFill>
                  <a:srgbClr val="0000FF"/>
                </a:solidFill>
                <a:latin typeface="Arial" charset="0"/>
              </a:rPr>
              <a:t>dựng Luật nhằm phù hợp và đồng bộ </a:t>
            </a:r>
            <a:r>
              <a:rPr lang="vi-VN" sz="2200" b="1" kern="0" smtClean="0">
                <a:solidFill>
                  <a:srgbClr val="0000FF"/>
                </a:solidFill>
                <a:latin typeface="Arial" charset="0"/>
              </a:rPr>
              <a:t>v</a:t>
            </a:r>
            <a:r>
              <a:rPr lang="en-US" sz="2200" b="1" kern="0" smtClean="0">
                <a:solidFill>
                  <a:srgbClr val="0000FF"/>
                </a:solidFill>
                <a:latin typeface="Arial" charset="0"/>
              </a:rPr>
              <a:t>ớ</a:t>
            </a:r>
            <a:r>
              <a:rPr lang="vi-VN" sz="2200" b="1" kern="0" smtClean="0">
                <a:solidFill>
                  <a:srgbClr val="0000FF"/>
                </a:solidFill>
                <a:latin typeface="Arial" charset="0"/>
              </a:rPr>
              <a:t>i </a:t>
            </a:r>
            <a:r>
              <a:rPr lang="vi-VN" sz="2200" b="1" kern="0">
                <a:solidFill>
                  <a:srgbClr val="0000FF"/>
                </a:solidFill>
                <a:latin typeface="Arial" charset="0"/>
              </a:rPr>
              <a:t>một số luật mới ban </a:t>
            </a:r>
            <a:r>
              <a:rPr lang="vi-VN" sz="2200" b="1" kern="0" smtClean="0">
                <a:solidFill>
                  <a:srgbClr val="0000FF"/>
                </a:solidFill>
                <a:latin typeface="Arial" charset="0"/>
              </a:rPr>
              <a:t>hành</a:t>
            </a:r>
            <a:endParaRPr lang="en-US" sz="22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MỤC TIÊU, QUAN ĐIỂM XÂY DỰNG 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509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ChangeArrowheads="1"/>
          </p:cNvSpPr>
          <p:nvPr/>
        </p:nvSpPr>
        <p:spPr bwMode="gray">
          <a:xfrm>
            <a:off x="2057400" y="1246496"/>
            <a:ext cx="6903720" cy="54864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nb-NO" sz="1700" b="1" smtClean="0">
                <a:solidFill>
                  <a:srgbClr val="FF0000"/>
                </a:solidFill>
                <a:latin typeface="Arial" panose="020B0604020202020204" pitchFamily="34" charset="0"/>
                <a:cs typeface="Arial" panose="020B0604020202020204" pitchFamily="34" charset="0"/>
              </a:rPr>
              <a:t>NHỮNG </a:t>
            </a:r>
            <a:r>
              <a:rPr lang="nb-NO" sz="1700" b="1">
                <a:solidFill>
                  <a:srgbClr val="FF0000"/>
                </a:solidFill>
                <a:latin typeface="Arial" panose="020B0604020202020204" pitchFamily="34" charset="0"/>
                <a:cs typeface="Arial" panose="020B0604020202020204" pitchFamily="34" charset="0"/>
              </a:rPr>
              <a:t>QUY ĐỊNH </a:t>
            </a:r>
            <a:r>
              <a:rPr lang="nb-NO" sz="1700" b="1" smtClean="0">
                <a:solidFill>
                  <a:srgbClr val="FF0000"/>
                </a:solidFill>
                <a:latin typeface="Arial" panose="020B0604020202020204" pitchFamily="34" charset="0"/>
                <a:cs typeface="Arial" panose="020B0604020202020204" pitchFamily="34" charset="0"/>
              </a:rPr>
              <a:t>CHUNG </a:t>
            </a:r>
            <a:br>
              <a:rPr lang="nb-NO" sz="1700" b="1" smtClean="0">
                <a:solidFill>
                  <a:srgbClr val="FF0000"/>
                </a:solidFill>
                <a:latin typeface="Arial" panose="020B0604020202020204" pitchFamily="34" charset="0"/>
                <a:cs typeface="Arial" panose="020B0604020202020204" pitchFamily="34" charset="0"/>
              </a:rPr>
            </a:br>
            <a:r>
              <a:rPr lang="nb-NO" sz="1700" b="1" smtClean="0">
                <a:solidFill>
                  <a:srgbClr val="000066"/>
                </a:solidFill>
                <a:latin typeface="Arial" panose="020B0604020202020204" pitchFamily="34" charset="0"/>
                <a:cs typeface="Arial" panose="020B0604020202020204" pitchFamily="34" charset="0"/>
              </a:rPr>
              <a:t>22 Điều (Điều 1  </a:t>
            </a:r>
            <a:r>
              <a:rPr lang="nb-NO" sz="1700" b="1" smtClean="0">
                <a:solidFill>
                  <a:srgbClr val="000066"/>
                </a:solidFill>
                <a:latin typeface="Arial" panose="020B0604020202020204" pitchFamily="34" charset="0"/>
                <a:cs typeface="Arial" panose="020B0604020202020204" pitchFamily="34" charset="0"/>
                <a:sym typeface="Wingdings" panose="05000000000000000000" pitchFamily="2" charset="2"/>
              </a:rPr>
              <a:t>  </a:t>
            </a:r>
            <a:r>
              <a:rPr lang="nb-NO" sz="1700" b="1" smtClean="0">
                <a:solidFill>
                  <a:srgbClr val="000066"/>
                </a:solidFill>
                <a:latin typeface="Arial" panose="020B0604020202020204" pitchFamily="34" charset="0"/>
                <a:cs typeface="Arial" panose="020B0604020202020204" pitchFamily="34" charset="0"/>
              </a:rPr>
              <a:t>Điều 22)</a:t>
            </a:r>
            <a:endParaRPr lang="en-US" sz="1700" b="1">
              <a:solidFill>
                <a:srgbClr val="000066"/>
              </a:solidFill>
              <a:latin typeface="Arial" panose="020B0604020202020204" pitchFamily="34" charset="0"/>
              <a:cs typeface="Arial" panose="020B0604020202020204" pitchFamily="34" charset="0"/>
            </a:endParaRPr>
          </a:p>
        </p:txBody>
      </p:sp>
      <p:sp>
        <p:nvSpPr>
          <p:cNvPr id="12" name="AutoShape 11"/>
          <p:cNvSpPr>
            <a:spLocks noChangeArrowheads="1"/>
          </p:cNvSpPr>
          <p:nvPr/>
        </p:nvSpPr>
        <p:spPr bwMode="gray">
          <a:xfrm>
            <a:off x="2057400" y="1905000"/>
            <a:ext cx="6903720" cy="54864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en-US" sz="1700" b="1" smtClean="0">
                <a:solidFill>
                  <a:srgbClr val="FF0000"/>
                </a:solidFill>
                <a:latin typeface="Arial" panose="020B0604020202020204" pitchFamily="34" charset="0"/>
                <a:cs typeface="Arial" panose="020B0604020202020204" pitchFamily="34" charset="0"/>
              </a:rPr>
              <a:t>HỆ THỐNG GIÁO DỤC QUỐC DÂN</a:t>
            </a:r>
            <a:r>
              <a:rPr lang="nb-NO" sz="1700" b="1">
                <a:solidFill>
                  <a:srgbClr val="FF0000"/>
                </a:solidFill>
                <a:latin typeface="Arial" panose="020B0604020202020204" pitchFamily="34" charset="0"/>
                <a:cs typeface="Arial" panose="020B0604020202020204" pitchFamily="34" charset="0"/>
              </a:rPr>
              <a:t/>
            </a:r>
            <a:br>
              <a:rPr lang="nb-NO" sz="1700" b="1">
                <a:solidFill>
                  <a:srgbClr val="FF0000"/>
                </a:solidFill>
                <a:latin typeface="Arial" panose="020B0604020202020204" pitchFamily="34" charset="0"/>
                <a:cs typeface="Arial" panose="020B0604020202020204" pitchFamily="34" charset="0"/>
              </a:rPr>
            </a:br>
            <a:r>
              <a:rPr lang="nb-NO" sz="1700" b="1" smtClean="0">
                <a:solidFill>
                  <a:srgbClr val="000066"/>
                </a:solidFill>
                <a:latin typeface="Arial" panose="020B0604020202020204" pitchFamily="34" charset="0"/>
                <a:cs typeface="Arial" panose="020B0604020202020204" pitchFamily="34" charset="0"/>
              </a:rPr>
              <a:t>24 Điều (Điều 23  </a:t>
            </a:r>
            <a:r>
              <a:rPr lang="nb-NO" sz="1700" b="1" smtClean="0">
                <a:solidFill>
                  <a:srgbClr val="000066"/>
                </a:solidFill>
                <a:latin typeface="Arial" panose="020B0604020202020204" pitchFamily="34" charset="0"/>
                <a:cs typeface="Arial" panose="020B0604020202020204" pitchFamily="34" charset="0"/>
                <a:sym typeface="Wingdings" panose="05000000000000000000" pitchFamily="2" charset="2"/>
              </a:rPr>
              <a:t>  </a:t>
            </a:r>
            <a:r>
              <a:rPr lang="nb-NO" sz="1700" b="1" smtClean="0">
                <a:solidFill>
                  <a:srgbClr val="000066"/>
                </a:solidFill>
                <a:latin typeface="Arial" panose="020B0604020202020204" pitchFamily="34" charset="0"/>
                <a:cs typeface="Arial" panose="020B0604020202020204" pitchFamily="34" charset="0"/>
              </a:rPr>
              <a:t>Điều 46)</a:t>
            </a:r>
            <a:endParaRPr lang="en-US" sz="1700" b="1">
              <a:solidFill>
                <a:srgbClr val="000066"/>
              </a:solidFill>
              <a:latin typeface="Arial" panose="020B0604020202020204" pitchFamily="34" charset="0"/>
              <a:cs typeface="Arial" panose="020B0604020202020204" pitchFamily="34" charset="0"/>
            </a:endParaRPr>
          </a:p>
        </p:txBody>
      </p:sp>
      <p:sp>
        <p:nvSpPr>
          <p:cNvPr id="17" name="AutoShape 16"/>
          <p:cNvSpPr>
            <a:spLocks noChangeArrowheads="1"/>
          </p:cNvSpPr>
          <p:nvPr/>
        </p:nvSpPr>
        <p:spPr bwMode="gray">
          <a:xfrm>
            <a:off x="2057400" y="2575560"/>
            <a:ext cx="6903720" cy="5486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1700" b="1" smtClean="0">
                <a:solidFill>
                  <a:srgbClr val="FF0000"/>
                </a:solidFill>
                <a:latin typeface="Arial" panose="020B0604020202020204" pitchFamily="34" charset="0"/>
                <a:cs typeface="Arial" panose="020B0604020202020204" pitchFamily="34" charset="0"/>
              </a:rPr>
              <a:t>NHÀ TRƯỜNG, TRƯỜNG CHUYÊN BIỆT VÀ CSGD KHÁC</a:t>
            </a:r>
            <a:endParaRPr lang="en-US" sz="1700" b="1">
              <a:solidFill>
                <a:srgbClr val="FF0000"/>
              </a:solidFill>
              <a:latin typeface="Arial" panose="020B0604020202020204" pitchFamily="34" charset="0"/>
              <a:cs typeface="Arial" panose="020B0604020202020204" pitchFamily="34" charset="0"/>
            </a:endParaRPr>
          </a:p>
          <a:p>
            <a:pPr>
              <a:defRPr/>
            </a:pPr>
            <a:r>
              <a:rPr lang="nb-NO" sz="1700" b="1" smtClean="0">
                <a:solidFill>
                  <a:srgbClr val="000066"/>
                </a:solidFill>
                <a:latin typeface="Arial" panose="020B0604020202020204" pitchFamily="34" charset="0"/>
                <a:cs typeface="Arial" panose="020B0604020202020204" pitchFamily="34" charset="0"/>
              </a:rPr>
              <a:t>19 Điều (Điều 47  </a:t>
            </a:r>
            <a:r>
              <a:rPr lang="nb-NO" sz="1700" b="1" smtClean="0">
                <a:solidFill>
                  <a:srgbClr val="000066"/>
                </a:solidFill>
                <a:latin typeface="Arial" panose="020B0604020202020204" pitchFamily="34" charset="0"/>
                <a:cs typeface="Arial" panose="020B0604020202020204" pitchFamily="34" charset="0"/>
                <a:sym typeface="Wingdings" panose="05000000000000000000" pitchFamily="2" charset="2"/>
              </a:rPr>
              <a:t>  </a:t>
            </a:r>
            <a:r>
              <a:rPr lang="nb-NO" sz="1700" b="1" smtClean="0">
                <a:solidFill>
                  <a:srgbClr val="000066"/>
                </a:solidFill>
                <a:latin typeface="Arial" panose="020B0604020202020204" pitchFamily="34" charset="0"/>
                <a:cs typeface="Arial" panose="020B0604020202020204" pitchFamily="34" charset="0"/>
              </a:rPr>
              <a:t>Điều 65)</a:t>
            </a:r>
            <a:endParaRPr lang="en-US" sz="1700" b="1">
              <a:solidFill>
                <a:srgbClr val="000066"/>
              </a:solidFill>
              <a:latin typeface="Arial" panose="020B0604020202020204" pitchFamily="34" charset="0"/>
              <a:cs typeface="Arial" panose="020B0604020202020204" pitchFamily="34" charset="0"/>
            </a:endParaRPr>
          </a:p>
        </p:txBody>
      </p:sp>
      <p:sp>
        <p:nvSpPr>
          <p:cNvPr id="22" name="AutoShape 16"/>
          <p:cNvSpPr>
            <a:spLocks noChangeArrowheads="1"/>
          </p:cNvSpPr>
          <p:nvPr/>
        </p:nvSpPr>
        <p:spPr bwMode="gray">
          <a:xfrm>
            <a:off x="2057400" y="3276600"/>
            <a:ext cx="6903720" cy="609600"/>
          </a:xfrm>
          <a:prstGeom prst="roundRect">
            <a:avLst>
              <a:gd name="adj" fmla="val 16667"/>
            </a:avLst>
          </a:prstGeom>
          <a:gradFill rotWithShape="1">
            <a:gsLst>
              <a:gs pos="0">
                <a:srgbClr val="F9D7B1"/>
              </a:gs>
              <a:gs pos="100000">
                <a:srgbClr val="F19A3B"/>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fi-FI" sz="1700" b="1" smtClean="0">
                <a:solidFill>
                  <a:srgbClr val="FF0000"/>
                </a:solidFill>
                <a:latin typeface="Arial" panose="020B0604020202020204" pitchFamily="34" charset="0"/>
                <a:cs typeface="Arial" panose="020B0604020202020204" pitchFamily="34" charset="0"/>
              </a:rPr>
              <a:t>NHÀ GIÁO:  </a:t>
            </a:r>
            <a:r>
              <a:rPr lang="nb-NO" sz="1700" b="1" smtClean="0">
                <a:solidFill>
                  <a:srgbClr val="000066"/>
                </a:solidFill>
                <a:latin typeface="Arial" panose="020B0604020202020204" pitchFamily="34" charset="0"/>
                <a:cs typeface="Arial" panose="020B0604020202020204" pitchFamily="34" charset="0"/>
              </a:rPr>
              <a:t>14 Điều (Điều 66  </a:t>
            </a:r>
            <a:r>
              <a:rPr lang="nb-NO" sz="1700" b="1" smtClean="0">
                <a:solidFill>
                  <a:srgbClr val="000066"/>
                </a:solidFill>
                <a:latin typeface="Arial" panose="020B0604020202020204" pitchFamily="34" charset="0"/>
                <a:cs typeface="Arial" panose="020B0604020202020204" pitchFamily="34" charset="0"/>
                <a:sym typeface="Wingdings" panose="05000000000000000000" pitchFamily="2" charset="2"/>
              </a:rPr>
              <a:t>  Điều 79</a:t>
            </a:r>
            <a:r>
              <a:rPr lang="nb-NO" sz="1700" b="1" smtClean="0">
                <a:solidFill>
                  <a:srgbClr val="000066"/>
                </a:solidFill>
                <a:latin typeface="Arial" panose="020B0604020202020204" pitchFamily="34" charset="0"/>
                <a:cs typeface="Arial" panose="020B0604020202020204" pitchFamily="34" charset="0"/>
              </a:rPr>
              <a:t>)</a:t>
            </a:r>
            <a:br>
              <a:rPr lang="nb-NO" sz="1700" b="1" smtClean="0">
                <a:solidFill>
                  <a:srgbClr val="000066"/>
                </a:solidFill>
                <a:latin typeface="Arial" panose="020B0604020202020204" pitchFamily="34" charset="0"/>
                <a:cs typeface="Arial" panose="020B0604020202020204" pitchFamily="34" charset="0"/>
              </a:rPr>
            </a:br>
            <a:r>
              <a:rPr lang="fi-FI" sz="1700" b="1">
                <a:solidFill>
                  <a:srgbClr val="FF0000"/>
                </a:solidFill>
                <a:latin typeface="Arial" panose="020B0604020202020204" pitchFamily="34" charset="0"/>
                <a:cs typeface="Arial" panose="020B0604020202020204" pitchFamily="34" charset="0"/>
              </a:rPr>
              <a:t>NGƯỜI </a:t>
            </a:r>
            <a:r>
              <a:rPr lang="fi-FI" sz="1700" b="1" smtClean="0">
                <a:solidFill>
                  <a:srgbClr val="FF0000"/>
                </a:solidFill>
                <a:latin typeface="Arial" panose="020B0604020202020204" pitchFamily="34" charset="0"/>
                <a:cs typeface="Arial" panose="020B0604020202020204" pitchFamily="34" charset="0"/>
              </a:rPr>
              <a:t>HỌC:  </a:t>
            </a:r>
            <a:r>
              <a:rPr lang="nb-NO" sz="1700" b="1" smtClean="0">
                <a:solidFill>
                  <a:srgbClr val="000066"/>
                </a:solidFill>
                <a:latin typeface="Arial" panose="020B0604020202020204" pitchFamily="34" charset="0"/>
                <a:cs typeface="Arial" panose="020B0604020202020204" pitchFamily="34" charset="0"/>
              </a:rPr>
              <a:t>09 </a:t>
            </a:r>
            <a:r>
              <a:rPr lang="nb-NO" sz="1700" b="1">
                <a:solidFill>
                  <a:srgbClr val="000066"/>
                </a:solidFill>
                <a:latin typeface="Arial" panose="020B0604020202020204" pitchFamily="34" charset="0"/>
                <a:cs typeface="Arial" panose="020B0604020202020204" pitchFamily="34" charset="0"/>
              </a:rPr>
              <a:t>Điều (Điều 80  </a:t>
            </a:r>
            <a:r>
              <a:rPr lang="nb-NO" sz="1700" b="1">
                <a:solidFill>
                  <a:srgbClr val="000066"/>
                </a:solidFill>
                <a:latin typeface="Arial" panose="020B0604020202020204" pitchFamily="34" charset="0"/>
                <a:cs typeface="Arial" panose="020B0604020202020204" pitchFamily="34" charset="0"/>
                <a:sym typeface="Wingdings" panose="05000000000000000000" pitchFamily="2" charset="2"/>
              </a:rPr>
              <a:t>  Điều 88</a:t>
            </a:r>
            <a:r>
              <a:rPr lang="nb-NO" sz="1700" b="1">
                <a:solidFill>
                  <a:srgbClr val="000066"/>
                </a:solidFill>
                <a:latin typeface="Arial" panose="020B0604020202020204" pitchFamily="34" charset="0"/>
                <a:cs typeface="Arial" panose="020B0604020202020204" pitchFamily="34" charset="0"/>
              </a:rPr>
              <a:t>)</a:t>
            </a:r>
            <a:endParaRPr lang="en-US" sz="1700" b="1">
              <a:solidFill>
                <a:srgbClr val="000066"/>
              </a:solidFill>
              <a:latin typeface="Arial" panose="020B0604020202020204" pitchFamily="34" charset="0"/>
              <a:cs typeface="Arial" panose="020B0604020202020204" pitchFamily="34" charset="0"/>
            </a:endParaRPr>
          </a:p>
        </p:txBody>
      </p:sp>
      <p:sp>
        <p:nvSpPr>
          <p:cNvPr id="27" name="AutoShape 16"/>
          <p:cNvSpPr>
            <a:spLocks noChangeArrowheads="1"/>
          </p:cNvSpPr>
          <p:nvPr/>
        </p:nvSpPr>
        <p:spPr bwMode="gray">
          <a:xfrm>
            <a:off x="2057400" y="4023360"/>
            <a:ext cx="6903720" cy="548640"/>
          </a:xfrm>
          <a:prstGeom prst="roundRect">
            <a:avLst>
              <a:gd name="adj" fmla="val 16667"/>
            </a:avLst>
          </a:prstGeom>
          <a:gradFill rotWithShape="1">
            <a:gsLst>
              <a:gs pos="0">
                <a:srgbClr val="CCCCFF"/>
              </a:gs>
              <a:gs pos="100000">
                <a:srgbClr val="CC99FF"/>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fi-FI" sz="1700" b="1">
                <a:solidFill>
                  <a:srgbClr val="FF0000"/>
                </a:solidFill>
                <a:latin typeface="Arial" panose="020B0604020202020204" pitchFamily="34" charset="0"/>
                <a:cs typeface="Arial" panose="020B0604020202020204" pitchFamily="34" charset="0"/>
              </a:rPr>
              <a:t>TRÁCH NHIỆM CỦA NHÀ TRƯỜNG, GIA ĐÌNH VÀ XÃ HỘI</a:t>
            </a:r>
            <a:r>
              <a:rPr lang="nb-NO" sz="1700" b="1">
                <a:solidFill>
                  <a:srgbClr val="FF0000"/>
                </a:solidFill>
                <a:latin typeface="Arial" panose="020B0604020202020204" pitchFamily="34" charset="0"/>
                <a:cs typeface="Arial" panose="020B0604020202020204" pitchFamily="34" charset="0"/>
              </a:rPr>
              <a:t/>
            </a:r>
            <a:br>
              <a:rPr lang="nb-NO" sz="1700" b="1">
                <a:solidFill>
                  <a:srgbClr val="FF0000"/>
                </a:solidFill>
                <a:latin typeface="Arial" panose="020B0604020202020204" pitchFamily="34" charset="0"/>
                <a:cs typeface="Arial" panose="020B0604020202020204" pitchFamily="34" charset="0"/>
              </a:rPr>
            </a:br>
            <a:r>
              <a:rPr lang="nb-NO" sz="1700" b="1">
                <a:solidFill>
                  <a:srgbClr val="000066"/>
                </a:solidFill>
                <a:latin typeface="Arial" panose="020B0604020202020204" pitchFamily="34" charset="0"/>
                <a:cs typeface="Arial" panose="020B0604020202020204" pitchFamily="34" charset="0"/>
              </a:rPr>
              <a:t>06 Điều (Điều 89  </a:t>
            </a:r>
            <a:r>
              <a:rPr lang="nb-NO" sz="1700" b="1">
                <a:solidFill>
                  <a:srgbClr val="000066"/>
                </a:solidFill>
                <a:latin typeface="Arial" panose="020B0604020202020204" pitchFamily="34" charset="0"/>
                <a:cs typeface="Arial" panose="020B0604020202020204" pitchFamily="34" charset="0"/>
                <a:sym typeface="Wingdings" panose="05000000000000000000" pitchFamily="2" charset="2"/>
              </a:rPr>
              <a:t>  Điều 94</a:t>
            </a:r>
            <a:r>
              <a:rPr lang="nb-NO" sz="1700" b="1">
                <a:solidFill>
                  <a:srgbClr val="000066"/>
                </a:solidFill>
                <a:latin typeface="Arial" panose="020B0604020202020204" pitchFamily="34" charset="0"/>
                <a:cs typeface="Arial" panose="020B0604020202020204" pitchFamily="34" charset="0"/>
              </a:rPr>
              <a:t>)</a:t>
            </a:r>
            <a:endParaRPr lang="en-US" sz="1700" b="1">
              <a:solidFill>
                <a:srgbClr val="000066"/>
              </a:solidFill>
              <a:latin typeface="Arial" panose="020B0604020202020204" pitchFamily="34" charset="0"/>
              <a:cs typeface="Arial" panose="020B0604020202020204" pitchFamily="34" charset="0"/>
            </a:endParaRPr>
          </a:p>
        </p:txBody>
      </p:sp>
      <p:sp>
        <p:nvSpPr>
          <p:cNvPr id="31" name="AutoShape 16"/>
          <p:cNvSpPr>
            <a:spLocks noChangeArrowheads="1"/>
          </p:cNvSpPr>
          <p:nvPr/>
        </p:nvSpPr>
        <p:spPr bwMode="gray">
          <a:xfrm>
            <a:off x="2057400" y="4709160"/>
            <a:ext cx="6903720" cy="548640"/>
          </a:xfrm>
          <a:prstGeom prst="roundRect">
            <a:avLst>
              <a:gd name="adj" fmla="val 16667"/>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13500000" scaled="1"/>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1700" b="1">
                <a:solidFill>
                  <a:srgbClr val="FF0000"/>
                </a:solidFill>
                <a:latin typeface="Arial" panose="020B0604020202020204" pitchFamily="34" charset="0"/>
                <a:cs typeface="Arial" panose="020B0604020202020204" pitchFamily="34" charset="0"/>
              </a:rPr>
              <a:t>ĐẦU TƯ VÀ TÀI CHÍNH TRONG GIÁO DỤC</a:t>
            </a:r>
          </a:p>
          <a:p>
            <a:pPr>
              <a:defRPr/>
            </a:pPr>
            <a:r>
              <a:rPr lang="nb-NO" sz="1700" b="1">
                <a:solidFill>
                  <a:srgbClr val="000066"/>
                </a:solidFill>
                <a:latin typeface="Arial" panose="020B0604020202020204" pitchFamily="34" charset="0"/>
                <a:cs typeface="Arial" panose="020B0604020202020204" pitchFamily="34" charset="0"/>
              </a:rPr>
              <a:t>09 Điều (Điều 95  </a:t>
            </a:r>
            <a:r>
              <a:rPr lang="nb-NO" sz="1700" b="1">
                <a:solidFill>
                  <a:srgbClr val="000066"/>
                </a:solidFill>
                <a:latin typeface="Arial" panose="020B0604020202020204" pitchFamily="34" charset="0"/>
                <a:cs typeface="Arial" panose="020B0604020202020204" pitchFamily="34" charset="0"/>
                <a:sym typeface="Wingdings" panose="05000000000000000000" pitchFamily="2" charset="2"/>
              </a:rPr>
              <a:t>  </a:t>
            </a:r>
            <a:r>
              <a:rPr lang="nb-NO" sz="1700" b="1">
                <a:solidFill>
                  <a:srgbClr val="000066"/>
                </a:solidFill>
                <a:latin typeface="Arial" panose="020B0604020202020204" pitchFamily="34" charset="0"/>
                <a:cs typeface="Arial" panose="020B0604020202020204" pitchFamily="34" charset="0"/>
              </a:rPr>
              <a:t>Điều 103</a:t>
            </a:r>
            <a:r>
              <a:rPr lang="nb-NO" sz="1700" b="1" smtClean="0">
                <a:solidFill>
                  <a:srgbClr val="000066"/>
                </a:solidFill>
                <a:latin typeface="Arial" panose="020B0604020202020204" pitchFamily="34" charset="0"/>
                <a:cs typeface="Arial" panose="020B0604020202020204" pitchFamily="34" charset="0"/>
              </a:rPr>
              <a:t>)</a:t>
            </a:r>
            <a:endParaRPr lang="en-US" sz="1700" b="1">
              <a:solidFill>
                <a:srgbClr val="000066"/>
              </a:solidFill>
              <a:latin typeface="Arial" panose="020B0604020202020204" pitchFamily="34" charset="0"/>
              <a:cs typeface="Arial" panose="020B0604020202020204" pitchFamily="34" charset="0"/>
            </a:endParaRPr>
          </a:p>
        </p:txBody>
      </p:sp>
      <p:sp>
        <p:nvSpPr>
          <p:cNvPr id="35" name="AutoShape 16"/>
          <p:cNvSpPr>
            <a:spLocks noChangeArrowheads="1"/>
          </p:cNvSpPr>
          <p:nvPr/>
        </p:nvSpPr>
        <p:spPr bwMode="gray">
          <a:xfrm>
            <a:off x="76200" y="4709160"/>
            <a:ext cx="1828800" cy="548640"/>
          </a:xfrm>
          <a:prstGeom prst="roundRect">
            <a:avLst>
              <a:gd name="adj" fmla="val 16667"/>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13500000" scaled="1"/>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CHƯƠNG </a:t>
            </a:r>
            <a:r>
              <a:rPr lang="en-US" b="1" smtClean="0">
                <a:solidFill>
                  <a:srgbClr val="000066"/>
                </a:solidFill>
                <a:latin typeface="Arial" panose="020B0604020202020204" pitchFamily="34" charset="0"/>
                <a:cs typeface="Arial" panose="020B0604020202020204" pitchFamily="34" charset="0"/>
              </a:rPr>
              <a:t>VII</a:t>
            </a:r>
            <a:endParaRPr lang="en-US" b="1">
              <a:solidFill>
                <a:srgbClr val="000066"/>
              </a:solidFill>
              <a:latin typeface="Arial" panose="020B0604020202020204" pitchFamily="34" charset="0"/>
              <a:cs typeface="Arial" panose="020B0604020202020204" pitchFamily="34" charset="0"/>
            </a:endParaRPr>
          </a:p>
        </p:txBody>
      </p:sp>
      <p:sp>
        <p:nvSpPr>
          <p:cNvPr id="37" name="AutoShape 16"/>
          <p:cNvSpPr>
            <a:spLocks noChangeArrowheads="1"/>
          </p:cNvSpPr>
          <p:nvPr/>
        </p:nvSpPr>
        <p:spPr bwMode="gray">
          <a:xfrm>
            <a:off x="76200" y="4023360"/>
            <a:ext cx="1828800" cy="54864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CHƯƠNG </a:t>
            </a:r>
            <a:r>
              <a:rPr lang="en-US" b="1" smtClean="0">
                <a:solidFill>
                  <a:srgbClr val="000066"/>
                </a:solidFill>
                <a:latin typeface="Arial" panose="020B0604020202020204" pitchFamily="34" charset="0"/>
                <a:cs typeface="Arial" panose="020B0604020202020204" pitchFamily="34" charset="0"/>
              </a:rPr>
              <a:t>VI</a:t>
            </a:r>
            <a:endParaRPr lang="en-US" b="1">
              <a:solidFill>
                <a:srgbClr val="000066"/>
              </a:solidFill>
              <a:latin typeface="Arial" panose="020B0604020202020204" pitchFamily="34" charset="0"/>
              <a:cs typeface="Arial" panose="020B0604020202020204" pitchFamily="34" charset="0"/>
            </a:endParaRPr>
          </a:p>
        </p:txBody>
      </p:sp>
      <p:sp>
        <p:nvSpPr>
          <p:cNvPr id="40" name="AutoShape 16"/>
          <p:cNvSpPr>
            <a:spLocks noChangeArrowheads="1"/>
          </p:cNvSpPr>
          <p:nvPr/>
        </p:nvSpPr>
        <p:spPr bwMode="gray">
          <a:xfrm>
            <a:off x="76200" y="3276600"/>
            <a:ext cx="1828800" cy="609600"/>
          </a:xfrm>
          <a:prstGeom prst="roundRect">
            <a:avLst>
              <a:gd name="adj" fmla="val 16667"/>
            </a:avLst>
          </a:prstGeom>
          <a:gradFill rotWithShape="1">
            <a:gsLst>
              <a:gs pos="0">
                <a:srgbClr val="F9D7B1"/>
              </a:gs>
              <a:gs pos="100000">
                <a:srgbClr val="F19A3B"/>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CHƯƠNG </a:t>
            </a:r>
            <a:r>
              <a:rPr lang="en-US" b="1" smtClean="0">
                <a:solidFill>
                  <a:srgbClr val="000066"/>
                </a:solidFill>
                <a:latin typeface="Arial" panose="020B0604020202020204" pitchFamily="34" charset="0"/>
                <a:cs typeface="Arial" panose="020B0604020202020204" pitchFamily="34" charset="0"/>
              </a:rPr>
              <a:t>IV</a:t>
            </a:r>
            <a:br>
              <a:rPr lang="en-US" b="1" smtClean="0">
                <a:solidFill>
                  <a:srgbClr val="000066"/>
                </a:solidFill>
                <a:latin typeface="Arial" panose="020B0604020202020204" pitchFamily="34" charset="0"/>
                <a:cs typeface="Arial" panose="020B0604020202020204" pitchFamily="34" charset="0"/>
              </a:rPr>
            </a:br>
            <a:r>
              <a:rPr lang="vi-VN" b="1" smtClean="0">
                <a:solidFill>
                  <a:srgbClr val="000066"/>
                </a:solidFill>
                <a:latin typeface="Arial" panose="020B0604020202020204" pitchFamily="34" charset="0"/>
                <a:cs typeface="Arial" panose="020B0604020202020204" pitchFamily="34" charset="0"/>
              </a:rPr>
              <a:t>C</a:t>
            </a:r>
            <a:r>
              <a:rPr lang="en-US" b="1" smtClean="0">
                <a:solidFill>
                  <a:srgbClr val="000066"/>
                </a:solidFill>
                <a:latin typeface="Arial" panose="020B0604020202020204" pitchFamily="34" charset="0"/>
                <a:cs typeface="Arial" panose="020B0604020202020204" pitchFamily="34" charset="0"/>
              </a:rPr>
              <a:t>HƯƠNG V</a:t>
            </a:r>
            <a:endParaRPr lang="en-US" b="1">
              <a:solidFill>
                <a:srgbClr val="000066"/>
              </a:solidFill>
              <a:latin typeface="Arial" panose="020B0604020202020204" pitchFamily="34" charset="0"/>
              <a:cs typeface="Arial" panose="020B0604020202020204" pitchFamily="34" charset="0"/>
            </a:endParaRPr>
          </a:p>
        </p:txBody>
      </p:sp>
      <p:sp>
        <p:nvSpPr>
          <p:cNvPr id="44" name="AutoShape 11"/>
          <p:cNvSpPr>
            <a:spLocks noChangeArrowheads="1"/>
          </p:cNvSpPr>
          <p:nvPr/>
        </p:nvSpPr>
        <p:spPr bwMode="gray">
          <a:xfrm>
            <a:off x="76200" y="1905000"/>
            <a:ext cx="1828800" cy="54864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II</a:t>
            </a:r>
            <a:endParaRPr lang="en-US" b="1">
              <a:solidFill>
                <a:srgbClr val="000066"/>
              </a:solidFill>
              <a:latin typeface="Arial" panose="020B0604020202020204" pitchFamily="34" charset="0"/>
              <a:cs typeface="Arial" panose="020B0604020202020204" pitchFamily="34" charset="0"/>
            </a:endParaRPr>
          </a:p>
        </p:txBody>
      </p:sp>
      <p:sp>
        <p:nvSpPr>
          <p:cNvPr id="47" name="AutoShape 6"/>
          <p:cNvSpPr>
            <a:spLocks noChangeArrowheads="1"/>
          </p:cNvSpPr>
          <p:nvPr/>
        </p:nvSpPr>
        <p:spPr bwMode="gray">
          <a:xfrm>
            <a:off x="76200" y="1246496"/>
            <a:ext cx="1828800" cy="54864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I</a:t>
            </a:r>
            <a:endParaRPr lang="en-US" b="1">
              <a:solidFill>
                <a:srgbClr val="000066"/>
              </a:solidFill>
              <a:latin typeface="Arial" panose="020B0604020202020204" pitchFamily="34" charset="0"/>
              <a:cs typeface="Arial" panose="020B0604020202020204" pitchFamily="34" charset="0"/>
            </a:endParaRPr>
          </a:p>
        </p:txBody>
      </p:sp>
      <p:sp>
        <p:nvSpPr>
          <p:cNvPr id="49" name="AutoShape 16"/>
          <p:cNvSpPr>
            <a:spLocks noChangeArrowheads="1"/>
          </p:cNvSpPr>
          <p:nvPr/>
        </p:nvSpPr>
        <p:spPr bwMode="gray">
          <a:xfrm>
            <a:off x="76200" y="2575560"/>
            <a:ext cx="1828800" cy="5486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CHƯƠNG </a:t>
            </a:r>
            <a:r>
              <a:rPr lang="en-US" b="1" smtClean="0">
                <a:solidFill>
                  <a:srgbClr val="000066"/>
                </a:solidFill>
                <a:latin typeface="Arial" panose="020B0604020202020204" pitchFamily="34" charset="0"/>
                <a:cs typeface="Arial" panose="020B0604020202020204" pitchFamily="34" charset="0"/>
              </a:rPr>
              <a:t>III</a:t>
            </a:r>
            <a:endParaRPr lang="en-US" b="1">
              <a:solidFill>
                <a:srgbClr val="000066"/>
              </a:solidFill>
              <a:latin typeface="Arial" panose="020B0604020202020204" pitchFamily="34" charset="0"/>
              <a:cs typeface="Arial" panose="020B0604020202020204" pitchFamily="34" charset="0"/>
            </a:endParaRPr>
          </a:p>
        </p:txBody>
      </p:sp>
      <p:sp>
        <p:nvSpPr>
          <p:cNvPr id="16" name="AutoShape 6"/>
          <p:cNvSpPr>
            <a:spLocks noChangeArrowheads="1"/>
          </p:cNvSpPr>
          <p:nvPr/>
        </p:nvSpPr>
        <p:spPr bwMode="gray">
          <a:xfrm>
            <a:off x="2057400" y="6080760"/>
            <a:ext cx="6903720" cy="54864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nb-NO" sz="1700" b="1" smtClean="0">
                <a:solidFill>
                  <a:srgbClr val="FF0000"/>
                </a:solidFill>
                <a:latin typeface="Arial" panose="020B0604020202020204" pitchFamily="34" charset="0"/>
                <a:cs typeface="Arial" panose="020B0604020202020204" pitchFamily="34" charset="0"/>
              </a:rPr>
              <a:t>ĐIỀU KHOẢN THI HÀNH</a:t>
            </a:r>
            <a:r>
              <a:rPr lang="nb-NO" sz="1700" b="1">
                <a:solidFill>
                  <a:srgbClr val="FF0000"/>
                </a:solidFill>
                <a:latin typeface="Arial" panose="020B0604020202020204" pitchFamily="34" charset="0"/>
                <a:cs typeface="Arial" panose="020B0604020202020204" pitchFamily="34" charset="0"/>
              </a:rPr>
              <a:t/>
            </a:r>
            <a:br>
              <a:rPr lang="nb-NO" sz="1700" b="1">
                <a:solidFill>
                  <a:srgbClr val="FF0000"/>
                </a:solidFill>
                <a:latin typeface="Arial" panose="020B0604020202020204" pitchFamily="34" charset="0"/>
                <a:cs typeface="Arial" panose="020B0604020202020204" pitchFamily="34" charset="0"/>
              </a:rPr>
            </a:br>
            <a:r>
              <a:rPr lang="nb-NO" sz="1700" b="1" smtClean="0">
                <a:solidFill>
                  <a:srgbClr val="000066"/>
                </a:solidFill>
                <a:latin typeface="Arial" panose="020B0604020202020204" pitchFamily="34" charset="0"/>
                <a:cs typeface="Arial" panose="020B0604020202020204" pitchFamily="34" charset="0"/>
              </a:rPr>
              <a:t>03 Điều (Điều 113  </a:t>
            </a:r>
            <a:r>
              <a:rPr lang="nb-NO" sz="1700" b="1" smtClean="0">
                <a:solidFill>
                  <a:srgbClr val="000066"/>
                </a:solidFill>
                <a:latin typeface="Arial" panose="020B0604020202020204" pitchFamily="34" charset="0"/>
                <a:cs typeface="Arial" panose="020B0604020202020204" pitchFamily="34" charset="0"/>
                <a:sym typeface="Wingdings" panose="05000000000000000000" pitchFamily="2" charset="2"/>
              </a:rPr>
              <a:t>  Điều 115</a:t>
            </a:r>
            <a:r>
              <a:rPr lang="nb-NO" sz="1700" b="1" smtClean="0">
                <a:solidFill>
                  <a:srgbClr val="000066"/>
                </a:solidFill>
                <a:latin typeface="Arial" panose="020B0604020202020204" pitchFamily="34" charset="0"/>
                <a:cs typeface="Arial" panose="020B0604020202020204" pitchFamily="34" charset="0"/>
              </a:rPr>
              <a:t>)</a:t>
            </a:r>
            <a:endParaRPr lang="en-US" sz="1700" b="1">
              <a:solidFill>
                <a:srgbClr val="000066"/>
              </a:solidFill>
              <a:latin typeface="Arial" panose="020B0604020202020204" pitchFamily="34" charset="0"/>
              <a:cs typeface="Arial" panose="020B0604020202020204" pitchFamily="34" charset="0"/>
            </a:endParaRPr>
          </a:p>
        </p:txBody>
      </p:sp>
      <p:sp>
        <p:nvSpPr>
          <p:cNvPr id="18" name="AutoShape 6"/>
          <p:cNvSpPr>
            <a:spLocks noChangeArrowheads="1"/>
          </p:cNvSpPr>
          <p:nvPr/>
        </p:nvSpPr>
        <p:spPr bwMode="gray">
          <a:xfrm>
            <a:off x="76200" y="6080760"/>
            <a:ext cx="1828800" cy="54864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IX</a:t>
            </a:r>
            <a:endParaRPr lang="en-US" b="1">
              <a:solidFill>
                <a:srgbClr val="000066"/>
              </a:solidFill>
              <a:latin typeface="Arial" panose="020B0604020202020204" pitchFamily="34" charset="0"/>
              <a:cs typeface="Arial" panose="020B0604020202020204" pitchFamily="34" charset="0"/>
            </a:endParaRPr>
          </a:p>
        </p:txBody>
      </p:sp>
      <p:sp>
        <p:nvSpPr>
          <p:cNvPr id="19" name="Title 1"/>
          <p:cNvSpPr>
            <a:spLocks noGrp="1"/>
          </p:cNvSpPr>
          <p:nvPr>
            <p:ph type="title"/>
          </p:nvPr>
        </p:nvSpPr>
        <p:spPr>
          <a:xfrm>
            <a:off x="234950" y="152400"/>
            <a:ext cx="8680450" cy="5334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BỐ CỤC CỦA LUẬT GIÁO DỤC 2019</a:t>
            </a:r>
            <a:endParaRPr lang="en-US" sz="2500" b="1">
              <a:solidFill>
                <a:srgbClr val="FF0000"/>
              </a:solidFill>
              <a:latin typeface="Arial" panose="020B0604020202020204" pitchFamily="34" charset="0"/>
              <a:cs typeface="Arial" panose="020B0604020202020204" pitchFamily="34" charset="0"/>
            </a:endParaRPr>
          </a:p>
        </p:txBody>
      </p:sp>
      <p:sp>
        <p:nvSpPr>
          <p:cNvPr id="20" name="Rectangle 3"/>
          <p:cNvSpPr txBox="1">
            <a:spLocks noChangeArrowheads="1"/>
          </p:cNvSpPr>
          <p:nvPr/>
        </p:nvSpPr>
        <p:spPr bwMode="auto">
          <a:xfrm>
            <a:off x="141288" y="609600"/>
            <a:ext cx="8861425" cy="685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05000"/>
              </a:lnSpc>
              <a:spcBef>
                <a:spcPts val="600"/>
              </a:spcBef>
              <a:spcAft>
                <a:spcPts val="0"/>
              </a:spcAft>
              <a:buClr>
                <a:srgbClr val="FF0000"/>
              </a:buClr>
              <a:buNone/>
              <a:defRPr/>
            </a:pPr>
            <a:r>
              <a:rPr lang="en-US" sz="2200" b="1" kern="0" smtClean="0">
                <a:solidFill>
                  <a:srgbClr val="0000FF"/>
                </a:solidFill>
                <a:latin typeface="Arial" charset="0"/>
              </a:rPr>
              <a:t>Luật gồm </a:t>
            </a:r>
            <a:r>
              <a:rPr lang="en-US" sz="2200" b="1" kern="0" smtClean="0">
                <a:solidFill>
                  <a:srgbClr val="FF0066"/>
                </a:solidFill>
                <a:latin typeface="Arial" charset="0"/>
              </a:rPr>
              <a:t>09 </a:t>
            </a:r>
            <a:r>
              <a:rPr lang="en-US" sz="2200" b="1" kern="0">
                <a:solidFill>
                  <a:srgbClr val="FF0066"/>
                </a:solidFill>
                <a:latin typeface="Arial" charset="0"/>
              </a:rPr>
              <a:t>c</a:t>
            </a:r>
            <a:r>
              <a:rPr lang="en-US" sz="2200" b="1" kern="0" smtClean="0">
                <a:solidFill>
                  <a:srgbClr val="FF0066"/>
                </a:solidFill>
                <a:latin typeface="Arial" charset="0"/>
              </a:rPr>
              <a:t>hương </a:t>
            </a:r>
            <a:r>
              <a:rPr lang="en-US" sz="2200" b="1" kern="0">
                <a:solidFill>
                  <a:srgbClr val="FF0066"/>
                </a:solidFill>
                <a:latin typeface="Arial" charset="0"/>
              </a:rPr>
              <a:t>với </a:t>
            </a:r>
            <a:r>
              <a:rPr lang="en-US" sz="2200" b="1" kern="0" smtClean="0">
                <a:solidFill>
                  <a:srgbClr val="FF0066"/>
                </a:solidFill>
                <a:latin typeface="Arial" charset="0"/>
              </a:rPr>
              <a:t>115 điều</a:t>
            </a:r>
            <a:endParaRPr lang="nb-NO" sz="2200" b="1" kern="0">
              <a:solidFill>
                <a:srgbClr val="0000FF"/>
              </a:solidFill>
              <a:latin typeface="Arial" charset="0"/>
            </a:endParaRPr>
          </a:p>
        </p:txBody>
      </p:sp>
      <p:sp>
        <p:nvSpPr>
          <p:cNvPr id="21" name="AutoShape 16"/>
          <p:cNvSpPr>
            <a:spLocks noChangeArrowheads="1"/>
          </p:cNvSpPr>
          <p:nvPr/>
        </p:nvSpPr>
        <p:spPr bwMode="gray">
          <a:xfrm>
            <a:off x="2057400" y="5394960"/>
            <a:ext cx="6903720" cy="5486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nb-NO" sz="1700" b="1">
                <a:solidFill>
                  <a:srgbClr val="FF0000"/>
                </a:solidFill>
                <a:latin typeface="Arial" panose="020B0604020202020204" pitchFamily="34" charset="0"/>
                <a:cs typeface="Arial" panose="020B0604020202020204" pitchFamily="34" charset="0"/>
              </a:rPr>
              <a:t>QUẢN LÝ NHÀ NƯỚC VỀ GIÁO DỤC</a:t>
            </a:r>
            <a:br>
              <a:rPr lang="nb-NO" sz="1700" b="1">
                <a:solidFill>
                  <a:srgbClr val="FF0000"/>
                </a:solidFill>
                <a:latin typeface="Arial" panose="020B0604020202020204" pitchFamily="34" charset="0"/>
                <a:cs typeface="Arial" panose="020B0604020202020204" pitchFamily="34" charset="0"/>
              </a:rPr>
            </a:br>
            <a:r>
              <a:rPr lang="nb-NO" sz="1700" b="1">
                <a:solidFill>
                  <a:srgbClr val="000066"/>
                </a:solidFill>
                <a:latin typeface="Arial" panose="020B0604020202020204" pitchFamily="34" charset="0"/>
                <a:cs typeface="Arial" panose="020B0604020202020204" pitchFamily="34" charset="0"/>
              </a:rPr>
              <a:t>09 Điều (Điều 104  </a:t>
            </a:r>
            <a:r>
              <a:rPr lang="nb-NO" sz="1700" b="1">
                <a:solidFill>
                  <a:srgbClr val="000066"/>
                </a:solidFill>
                <a:latin typeface="Arial" panose="020B0604020202020204" pitchFamily="34" charset="0"/>
                <a:cs typeface="Arial" panose="020B0604020202020204" pitchFamily="34" charset="0"/>
                <a:sym typeface="Wingdings" panose="05000000000000000000" pitchFamily="2" charset="2"/>
              </a:rPr>
              <a:t>  Điều 112</a:t>
            </a:r>
            <a:r>
              <a:rPr lang="nb-NO" sz="1700" b="1" smtClean="0">
                <a:solidFill>
                  <a:srgbClr val="000066"/>
                </a:solidFill>
                <a:latin typeface="Arial" panose="020B0604020202020204" pitchFamily="34" charset="0"/>
                <a:cs typeface="Arial" panose="020B0604020202020204" pitchFamily="34" charset="0"/>
              </a:rPr>
              <a:t>)</a:t>
            </a:r>
            <a:endParaRPr lang="en-US" sz="1700" b="1">
              <a:solidFill>
                <a:srgbClr val="000066"/>
              </a:solidFill>
              <a:latin typeface="Arial" panose="020B0604020202020204" pitchFamily="34" charset="0"/>
              <a:cs typeface="Arial" panose="020B0604020202020204" pitchFamily="34" charset="0"/>
            </a:endParaRPr>
          </a:p>
        </p:txBody>
      </p:sp>
      <p:sp>
        <p:nvSpPr>
          <p:cNvPr id="23" name="AutoShape 16"/>
          <p:cNvSpPr>
            <a:spLocks noChangeArrowheads="1"/>
          </p:cNvSpPr>
          <p:nvPr/>
        </p:nvSpPr>
        <p:spPr bwMode="gray">
          <a:xfrm>
            <a:off x="76200" y="5394960"/>
            <a:ext cx="1828800" cy="5486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CHƯƠNG </a:t>
            </a:r>
            <a:r>
              <a:rPr lang="en-US" b="1" smtClean="0">
                <a:solidFill>
                  <a:srgbClr val="000066"/>
                </a:solidFill>
                <a:latin typeface="Arial" panose="020B0604020202020204" pitchFamily="34" charset="0"/>
                <a:cs typeface="Arial" panose="020B0604020202020204" pitchFamily="34" charset="0"/>
              </a:rPr>
              <a:t>VIII</a:t>
            </a:r>
            <a:endParaRPr lang="en-US"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528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12</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10000"/>
              </a:lnSpc>
              <a:spcBef>
                <a:spcPct val="20000"/>
              </a:spcBef>
              <a:spcAft>
                <a:spcPct val="20000"/>
              </a:spcAft>
            </a:pPr>
            <a:r>
              <a:rPr lang="nl-NL" sz="3600" b="1" smtClean="0">
                <a:solidFill>
                  <a:srgbClr val="FF0066"/>
                </a:solidFill>
                <a:latin typeface="Arial" panose="020B0604020202020204" pitchFamily="34" charset="0"/>
                <a:cs typeface="Arial" panose="020B0604020202020204" pitchFamily="34" charset="0"/>
              </a:rPr>
              <a:t>9 </a:t>
            </a:r>
            <a:r>
              <a:rPr lang="nl-NL" sz="3600" b="1">
                <a:solidFill>
                  <a:srgbClr val="FF0066"/>
                </a:solidFill>
                <a:latin typeface="Arial" panose="020B0604020202020204" pitchFamily="34" charset="0"/>
                <a:cs typeface="Arial" panose="020B0604020202020204" pitchFamily="34" charset="0"/>
              </a:rPr>
              <a:t>ĐIỂM MỚI CƠ BẢN </a:t>
            </a:r>
            <a:r>
              <a:rPr lang="nl-NL" sz="3600" b="1" smtClean="0">
                <a:solidFill>
                  <a:srgbClr val="FF0066"/>
                </a:solidFill>
                <a:latin typeface="Arial" panose="020B0604020202020204" pitchFamily="34" charset="0"/>
                <a:cs typeface="Arial" panose="020B0604020202020204" pitchFamily="34" charset="0"/>
              </a:rPr>
              <a:t/>
            </a:r>
            <a:br>
              <a:rPr lang="nl-NL" sz="3600" b="1" smtClean="0">
                <a:solidFill>
                  <a:srgbClr val="FF0066"/>
                </a:solidFill>
                <a:latin typeface="Arial" panose="020B0604020202020204" pitchFamily="34" charset="0"/>
                <a:cs typeface="Arial" panose="020B0604020202020204" pitchFamily="34" charset="0"/>
              </a:rPr>
            </a:br>
            <a:r>
              <a:rPr lang="nl-NL" sz="3600" b="1" smtClean="0">
                <a:solidFill>
                  <a:srgbClr val="FF0066"/>
                </a:solidFill>
                <a:latin typeface="Arial" panose="020B0604020202020204" pitchFamily="34" charset="0"/>
                <a:cs typeface="Arial" panose="020B0604020202020204" pitchFamily="34" charset="0"/>
              </a:rPr>
              <a:t>CỦA </a:t>
            </a:r>
            <a:r>
              <a:rPr lang="nl-NL" sz="3600" b="1">
                <a:solidFill>
                  <a:srgbClr val="FF0066"/>
                </a:solidFill>
                <a:latin typeface="Arial" panose="020B0604020202020204" pitchFamily="34" charset="0"/>
                <a:cs typeface="Arial" panose="020B0604020202020204" pitchFamily="34" charset="0"/>
              </a:rPr>
              <a:t>LUẬT GIÁO DỤC </a:t>
            </a:r>
            <a:r>
              <a:rPr lang="en-US" sz="3600" b="1" smtClean="0">
                <a:solidFill>
                  <a:srgbClr val="FF0066"/>
                </a:solidFill>
                <a:latin typeface="Arial" panose="020B0604020202020204" pitchFamily="34" charset="0"/>
                <a:cs typeface="Arial" panose="020B0604020202020204" pitchFamily="34" charset="0"/>
              </a:rPr>
              <a:t>NĂM </a:t>
            </a:r>
            <a:r>
              <a:rPr lang="en-US" sz="3600" b="1">
                <a:solidFill>
                  <a:srgbClr val="FF0066"/>
                </a:solidFill>
                <a:latin typeface="Arial" panose="020B0604020202020204" pitchFamily="34" charset="0"/>
                <a:cs typeface="Arial" panose="020B0604020202020204" pitchFamily="34" charset="0"/>
              </a:rPr>
              <a:t>2019 </a:t>
            </a:r>
            <a:endParaRPr lang="nl-NL" sz="36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40167976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9 điểm mới cơ bản của Luật Giáo dục (sửa đổi) 2019</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L</a:t>
            </a:r>
            <a:r>
              <a:rPr lang="vi-VN" sz="1900" b="1" kern="0" smtClean="0">
                <a:solidFill>
                  <a:srgbClr val="0000FF"/>
                </a:solidFill>
                <a:latin typeface="Arial" charset="0"/>
              </a:rPr>
              <a:t>àm </a:t>
            </a:r>
            <a:r>
              <a:rPr lang="vi-VN" sz="1900" b="1" kern="0">
                <a:solidFill>
                  <a:srgbClr val="0000FF"/>
                </a:solidFill>
                <a:latin typeface="Arial" charset="0"/>
              </a:rPr>
              <a:t>rõ tính liên thông, phân luồng</a:t>
            </a:r>
            <a:r>
              <a:rPr lang="vi-VN" sz="1900" b="1" kern="0">
                <a:solidFill>
                  <a:srgbClr val="0000FF"/>
                </a:solidFill>
                <a:latin typeface="Arial" charset="0"/>
              </a:rPr>
              <a:t>, </a:t>
            </a:r>
            <a:r>
              <a:rPr lang="vi-VN" sz="1900" b="1" kern="0" smtClean="0">
                <a:solidFill>
                  <a:srgbClr val="0000FF"/>
                </a:solidFill>
                <a:latin typeface="Arial" charset="0"/>
              </a:rPr>
              <a:t>hướng </a:t>
            </a:r>
            <a:r>
              <a:rPr lang="vi-VN" sz="1900" b="1" kern="0">
                <a:solidFill>
                  <a:srgbClr val="0000FF"/>
                </a:solidFill>
                <a:latin typeface="Arial" charset="0"/>
              </a:rPr>
              <a:t>nghiệp trong giáo</a:t>
            </a:r>
            <a:r>
              <a:rPr lang="en-US" sz="1900" b="1" kern="0">
                <a:solidFill>
                  <a:srgbClr val="0000FF"/>
                </a:solidFill>
                <a:latin typeface="Arial" charset="0"/>
              </a:rPr>
              <a:t> </a:t>
            </a:r>
            <a:r>
              <a:rPr lang="en-US" sz="1900" b="1" kern="0">
                <a:solidFill>
                  <a:srgbClr val="0000FF"/>
                </a:solidFill>
                <a:latin typeface="Arial" charset="0"/>
              </a:rPr>
              <a:t>dục.</a:t>
            </a:r>
          </a:p>
          <a:p>
            <a:pPr marL="565150" indent="-457200" algn="just" eaLnBrk="1" hangingPunct="1">
              <a:lnSpc>
                <a:spcPct val="110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L</a:t>
            </a:r>
            <a:r>
              <a:rPr lang="vi-VN" sz="1900" b="1" kern="0" smtClean="0">
                <a:solidFill>
                  <a:srgbClr val="0000FF"/>
                </a:solidFill>
                <a:latin typeface="Arial" charset="0"/>
              </a:rPr>
              <a:t>uật </a:t>
            </a:r>
            <a:r>
              <a:rPr lang="vi-VN" sz="1900" b="1" kern="0">
                <a:solidFill>
                  <a:srgbClr val="0000FF"/>
                </a:solidFill>
                <a:latin typeface="Arial" charset="0"/>
              </a:rPr>
              <a:t>hóa chủ trương đổi mới chương trình</a:t>
            </a:r>
            <a:r>
              <a:rPr lang="vi-VN" sz="1900" b="1" kern="0">
                <a:solidFill>
                  <a:srgbClr val="0000FF"/>
                </a:solidFill>
                <a:latin typeface="Arial" charset="0"/>
              </a:rPr>
              <a:t>, </a:t>
            </a:r>
            <a:r>
              <a:rPr lang="en-US" sz="1900" b="1" kern="0" smtClean="0">
                <a:solidFill>
                  <a:srgbClr val="0000FF"/>
                </a:solidFill>
                <a:latin typeface="Arial" charset="0"/>
              </a:rPr>
              <a:t>SGK </a:t>
            </a:r>
            <a:r>
              <a:rPr lang="vi-VN" sz="1900" b="1" kern="0" smtClean="0">
                <a:solidFill>
                  <a:srgbClr val="0000FF"/>
                </a:solidFill>
                <a:latin typeface="Arial" charset="0"/>
              </a:rPr>
              <a:t>giáo </a:t>
            </a:r>
            <a:r>
              <a:rPr lang="vi-VN" sz="1900" b="1" kern="0">
                <a:solidFill>
                  <a:srgbClr val="0000FF"/>
                </a:solidFill>
                <a:latin typeface="Arial" charset="0"/>
              </a:rPr>
              <a:t>dục phổ thông theo Nghị quyết số 29-NQ/TW </a:t>
            </a:r>
            <a:r>
              <a:rPr lang="vi-VN" sz="1900" b="1" kern="0">
                <a:solidFill>
                  <a:srgbClr val="0000FF"/>
                </a:solidFill>
                <a:latin typeface="Arial" charset="0"/>
              </a:rPr>
              <a:t>và </a:t>
            </a:r>
            <a:r>
              <a:rPr lang="vi-VN" sz="1900" b="1" kern="0" smtClean="0">
                <a:solidFill>
                  <a:srgbClr val="0000FF"/>
                </a:solidFill>
                <a:latin typeface="Arial" charset="0"/>
              </a:rPr>
              <a:t>Nghị </a:t>
            </a:r>
            <a:r>
              <a:rPr lang="vi-VN" sz="1900" b="1" kern="0">
                <a:solidFill>
                  <a:srgbClr val="0000FF"/>
                </a:solidFill>
                <a:latin typeface="Arial" charset="0"/>
              </a:rPr>
              <a:t>quyết số </a:t>
            </a:r>
            <a:r>
              <a:rPr lang="vi-VN" sz="1900" b="1" kern="0">
                <a:solidFill>
                  <a:srgbClr val="0000FF"/>
                </a:solidFill>
                <a:latin typeface="Arial" charset="0"/>
              </a:rPr>
              <a:t>88/2014/QH13</a:t>
            </a:r>
            <a:r>
              <a:rPr lang="en-US" sz="1900" b="1" kern="0">
                <a:solidFill>
                  <a:srgbClr val="0000FF"/>
                </a:solidFill>
                <a:latin typeface="Arial" charset="0"/>
              </a:rPr>
              <a:t>.</a:t>
            </a:r>
          </a:p>
          <a:p>
            <a:pPr marL="565150" indent="-457200" algn="just" eaLnBrk="1" hangingPunct="1">
              <a:lnSpc>
                <a:spcPct val="110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B</a:t>
            </a:r>
            <a:r>
              <a:rPr lang="vi-VN" sz="1900" b="1" kern="0" smtClean="0">
                <a:solidFill>
                  <a:srgbClr val="0000FF"/>
                </a:solidFill>
                <a:latin typeface="Arial" charset="0"/>
              </a:rPr>
              <a:t>ổ </a:t>
            </a:r>
            <a:r>
              <a:rPr lang="vi-VN" sz="1900" b="1" kern="0">
                <a:solidFill>
                  <a:srgbClr val="0000FF"/>
                </a:solidFill>
                <a:latin typeface="Arial" charset="0"/>
              </a:rPr>
              <a:t>sung loại trường tư thục không vì </a:t>
            </a:r>
            <a:r>
              <a:rPr lang="vi-VN" sz="1900" b="1" kern="0">
                <a:solidFill>
                  <a:srgbClr val="0000FF"/>
                </a:solidFill>
                <a:latin typeface="Arial" charset="0"/>
              </a:rPr>
              <a:t>lợi </a:t>
            </a:r>
            <a:r>
              <a:rPr lang="vi-VN" sz="1900" b="1" kern="0" smtClean="0">
                <a:solidFill>
                  <a:srgbClr val="0000FF"/>
                </a:solidFill>
                <a:latin typeface="Arial" charset="0"/>
              </a:rPr>
              <a:t>nhuận;</a:t>
            </a:r>
            <a:r>
              <a:rPr lang="en-US" sz="1900" b="1" kern="0" smtClean="0">
                <a:solidFill>
                  <a:srgbClr val="0000FF"/>
                </a:solidFill>
                <a:latin typeface="Arial" charset="0"/>
              </a:rPr>
              <a:t> </a:t>
            </a:r>
            <a:r>
              <a:rPr lang="vi-VN" sz="1900" b="1" kern="0" smtClean="0">
                <a:solidFill>
                  <a:srgbClr val="0000FF"/>
                </a:solidFill>
                <a:latin typeface="Arial" charset="0"/>
              </a:rPr>
              <a:t>quy </a:t>
            </a:r>
            <a:r>
              <a:rPr lang="vi-VN" sz="1900" b="1" kern="0">
                <a:solidFill>
                  <a:srgbClr val="0000FF"/>
                </a:solidFill>
                <a:latin typeface="Arial" charset="0"/>
              </a:rPr>
              <a:t>định cụ thể vị trí, chức năng, thành phần hội đồng </a:t>
            </a:r>
            <a:r>
              <a:rPr lang="vi-VN" sz="1900" b="1" kern="0">
                <a:solidFill>
                  <a:srgbClr val="0000FF"/>
                </a:solidFill>
                <a:latin typeface="Arial" charset="0"/>
              </a:rPr>
              <a:t>trường</a:t>
            </a:r>
            <a:r>
              <a:rPr lang="en-US" sz="1900" b="1" kern="0">
                <a:solidFill>
                  <a:srgbClr val="0000FF"/>
                </a:solidFill>
                <a:latin typeface="Arial" charset="0"/>
              </a:rPr>
              <a:t>.</a:t>
            </a:r>
          </a:p>
          <a:p>
            <a:pPr marL="565150" indent="-457200" algn="just" eaLnBrk="1" hangingPunct="1">
              <a:lnSpc>
                <a:spcPct val="110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B</a:t>
            </a:r>
            <a:r>
              <a:rPr lang="vi-VN" sz="1900" b="1" kern="0" smtClean="0">
                <a:solidFill>
                  <a:srgbClr val="0000FF"/>
                </a:solidFill>
                <a:latin typeface="Arial" charset="0"/>
              </a:rPr>
              <a:t>ổ </a:t>
            </a:r>
            <a:r>
              <a:rPr lang="vi-VN" sz="1900" b="1" kern="0">
                <a:solidFill>
                  <a:srgbClr val="0000FF"/>
                </a:solidFill>
                <a:latin typeface="Arial" charset="0"/>
              </a:rPr>
              <a:t>sung chính sách phát triển giáo dục mầm non</a:t>
            </a:r>
            <a:r>
              <a:rPr lang="vi-VN" sz="1900" b="1" kern="0">
                <a:solidFill>
                  <a:srgbClr val="0000FF"/>
                </a:solidFill>
                <a:latin typeface="Arial" charset="0"/>
              </a:rPr>
              <a:t>, </a:t>
            </a:r>
            <a:r>
              <a:rPr lang="vi-VN" sz="1900" b="1" kern="0" smtClean="0">
                <a:solidFill>
                  <a:srgbClr val="0000FF"/>
                </a:solidFill>
                <a:latin typeface="Arial" charset="0"/>
              </a:rPr>
              <a:t>giáo </a:t>
            </a:r>
            <a:r>
              <a:rPr lang="vi-VN" sz="1900" b="1" kern="0">
                <a:solidFill>
                  <a:srgbClr val="0000FF"/>
                </a:solidFill>
                <a:latin typeface="Arial" charset="0"/>
              </a:rPr>
              <a:t>dục thường </a:t>
            </a:r>
            <a:r>
              <a:rPr lang="vi-VN" sz="1900" b="1" kern="0">
                <a:solidFill>
                  <a:srgbClr val="0000FF"/>
                </a:solidFill>
                <a:latin typeface="Arial" charset="0"/>
              </a:rPr>
              <a:t>xuyên</a:t>
            </a:r>
            <a:r>
              <a:rPr lang="en-US" sz="1900" b="1" kern="0">
                <a:solidFill>
                  <a:srgbClr val="0000FF"/>
                </a:solidFill>
                <a:latin typeface="Arial" charset="0"/>
              </a:rPr>
              <a:t>.</a:t>
            </a:r>
          </a:p>
          <a:p>
            <a:pPr marL="565150" indent="-457200" algn="just" eaLnBrk="1" hangingPunct="1">
              <a:lnSpc>
                <a:spcPct val="110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Q</a:t>
            </a:r>
            <a:r>
              <a:rPr lang="vi-VN" sz="1900" b="1" kern="0" smtClean="0">
                <a:solidFill>
                  <a:srgbClr val="0000FF"/>
                </a:solidFill>
                <a:latin typeface="Arial" charset="0"/>
              </a:rPr>
              <a:t>uy </a:t>
            </a:r>
            <a:r>
              <a:rPr lang="vi-VN" sz="1900" b="1" kern="0">
                <a:solidFill>
                  <a:srgbClr val="0000FF"/>
                </a:solidFill>
                <a:latin typeface="Arial" charset="0"/>
              </a:rPr>
              <a:t>định nâng trình độ chuẩn được đào </a:t>
            </a:r>
            <a:r>
              <a:rPr lang="vi-VN" sz="1900" b="1" kern="0">
                <a:solidFill>
                  <a:srgbClr val="0000FF"/>
                </a:solidFill>
                <a:latin typeface="Arial" charset="0"/>
              </a:rPr>
              <a:t>tạo </a:t>
            </a:r>
            <a:r>
              <a:rPr lang="vi-VN" sz="1900" b="1" kern="0" smtClean="0">
                <a:solidFill>
                  <a:srgbClr val="0000FF"/>
                </a:solidFill>
                <a:latin typeface="Arial" charset="0"/>
              </a:rPr>
              <a:t>của</a:t>
            </a:r>
            <a:r>
              <a:rPr lang="en-US" sz="1900" b="1" kern="0" smtClean="0">
                <a:solidFill>
                  <a:srgbClr val="0000FF"/>
                </a:solidFill>
                <a:latin typeface="Arial" charset="0"/>
              </a:rPr>
              <a:t> </a:t>
            </a:r>
            <a:r>
              <a:rPr lang="vi-VN" sz="1900" b="1" kern="0" smtClean="0">
                <a:solidFill>
                  <a:srgbClr val="0000FF"/>
                </a:solidFill>
                <a:latin typeface="Arial" charset="0"/>
              </a:rPr>
              <a:t>giáo </a:t>
            </a:r>
            <a:r>
              <a:rPr lang="vi-VN" sz="1900" b="1" kern="0">
                <a:solidFill>
                  <a:srgbClr val="0000FF"/>
                </a:solidFill>
                <a:latin typeface="Arial" charset="0"/>
              </a:rPr>
              <a:t>viên </a:t>
            </a:r>
            <a:r>
              <a:rPr lang="en-US" sz="1900" b="1" kern="0">
                <a:solidFill>
                  <a:srgbClr val="0000FF"/>
                </a:solidFill>
                <a:latin typeface="Arial" charset="0"/>
              </a:rPr>
              <a:t>MN</a:t>
            </a:r>
            <a:r>
              <a:rPr lang="vi-VN" sz="1900" b="1" kern="0">
                <a:solidFill>
                  <a:srgbClr val="0000FF"/>
                </a:solidFill>
                <a:latin typeface="Arial" charset="0"/>
              </a:rPr>
              <a:t>, </a:t>
            </a:r>
            <a:r>
              <a:rPr lang="en-US" sz="1900" b="1" kern="0">
                <a:solidFill>
                  <a:srgbClr val="0000FF"/>
                </a:solidFill>
                <a:latin typeface="Arial" charset="0"/>
              </a:rPr>
              <a:t>TH</a:t>
            </a:r>
            <a:r>
              <a:rPr lang="vi-VN" sz="1900" b="1" kern="0">
                <a:solidFill>
                  <a:srgbClr val="0000FF"/>
                </a:solidFill>
                <a:latin typeface="Arial" charset="0"/>
              </a:rPr>
              <a:t>, </a:t>
            </a:r>
            <a:r>
              <a:rPr lang="en-US" sz="1900" b="1" kern="0">
                <a:solidFill>
                  <a:srgbClr val="0000FF"/>
                </a:solidFill>
                <a:latin typeface="Arial" charset="0"/>
              </a:rPr>
              <a:t>THCS </a:t>
            </a:r>
            <a:r>
              <a:rPr lang="vi-VN" sz="1900" b="1" kern="0">
                <a:solidFill>
                  <a:srgbClr val="0000FF"/>
                </a:solidFill>
                <a:latin typeface="Arial" charset="0"/>
              </a:rPr>
              <a:t>và giảng viên đại </a:t>
            </a:r>
            <a:r>
              <a:rPr lang="vi-VN" sz="1900" b="1" kern="0">
                <a:solidFill>
                  <a:srgbClr val="0000FF"/>
                </a:solidFill>
                <a:latin typeface="Arial" charset="0"/>
              </a:rPr>
              <a:t>học</a:t>
            </a:r>
            <a:r>
              <a:rPr lang="en-US" sz="1900" b="1" kern="0">
                <a:solidFill>
                  <a:srgbClr val="0000FF"/>
                </a:solidFill>
                <a:latin typeface="Arial" charset="0"/>
              </a:rPr>
              <a:t>.</a:t>
            </a:r>
          </a:p>
          <a:p>
            <a:pPr marL="565150" indent="-457200" algn="just" eaLnBrk="1" hangingPunct="1">
              <a:lnSpc>
                <a:spcPct val="110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Q</a:t>
            </a:r>
            <a:r>
              <a:rPr lang="vi-VN" sz="1900" b="1" kern="0" smtClean="0">
                <a:solidFill>
                  <a:srgbClr val="0000FF"/>
                </a:solidFill>
                <a:latin typeface="Arial" charset="0"/>
              </a:rPr>
              <a:t>uy </a:t>
            </a:r>
            <a:r>
              <a:rPr lang="vi-VN" sz="1900" b="1" kern="0">
                <a:solidFill>
                  <a:srgbClr val="0000FF"/>
                </a:solidFill>
                <a:latin typeface="Arial" charset="0"/>
              </a:rPr>
              <a:t>định chính sách hỗ trợ tiền đóng học </a:t>
            </a:r>
            <a:r>
              <a:rPr lang="vi-VN" sz="1900" b="1" kern="0">
                <a:solidFill>
                  <a:srgbClr val="0000FF"/>
                </a:solidFill>
                <a:latin typeface="Arial" charset="0"/>
              </a:rPr>
              <a:t>phí </a:t>
            </a:r>
            <a:r>
              <a:rPr lang="vi-VN" sz="1900" b="1" kern="0" smtClean="0">
                <a:solidFill>
                  <a:srgbClr val="0000FF"/>
                </a:solidFill>
                <a:latin typeface="Arial" charset="0"/>
              </a:rPr>
              <a:t>và</a:t>
            </a:r>
            <a:r>
              <a:rPr lang="en-US" sz="1900" b="1" kern="0" smtClean="0">
                <a:solidFill>
                  <a:srgbClr val="0000FF"/>
                </a:solidFill>
                <a:latin typeface="Arial" charset="0"/>
              </a:rPr>
              <a:t> </a:t>
            </a:r>
            <a:r>
              <a:rPr lang="vi-VN" sz="1900" b="1" kern="0" smtClean="0">
                <a:solidFill>
                  <a:srgbClr val="0000FF"/>
                </a:solidFill>
                <a:latin typeface="Arial" charset="0"/>
              </a:rPr>
              <a:t>chi </a:t>
            </a:r>
            <a:r>
              <a:rPr lang="vi-VN" sz="1900" b="1" kern="0">
                <a:solidFill>
                  <a:srgbClr val="0000FF"/>
                </a:solidFill>
                <a:latin typeface="Arial" charset="0"/>
              </a:rPr>
              <a:t>phí sinh hoạt đối với học sinh, sinh viên sư </a:t>
            </a:r>
            <a:r>
              <a:rPr lang="vi-VN" sz="1900" b="1" kern="0">
                <a:solidFill>
                  <a:srgbClr val="0000FF"/>
                </a:solidFill>
                <a:latin typeface="Arial" charset="0"/>
              </a:rPr>
              <a:t>phạm</a:t>
            </a:r>
            <a:r>
              <a:rPr lang="en-US" sz="1900" b="1" kern="0">
                <a:solidFill>
                  <a:srgbClr val="0000FF"/>
                </a:solidFill>
                <a:latin typeface="Arial" charset="0"/>
              </a:rPr>
              <a:t>.</a:t>
            </a:r>
          </a:p>
          <a:p>
            <a:pPr marL="565150" indent="-457200" algn="just" eaLnBrk="1" hangingPunct="1">
              <a:lnSpc>
                <a:spcPct val="110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Luật </a:t>
            </a:r>
            <a:r>
              <a:rPr lang="vi-VN" sz="1900" b="1" kern="0">
                <a:solidFill>
                  <a:srgbClr val="0000FF"/>
                </a:solidFill>
                <a:latin typeface="Arial" charset="0"/>
              </a:rPr>
              <a:t>bổ sung chính sách về học phí </a:t>
            </a:r>
            <a:r>
              <a:rPr lang="vi-VN" sz="1900" b="1" kern="0">
                <a:solidFill>
                  <a:srgbClr val="0000FF"/>
                </a:solidFill>
                <a:latin typeface="Arial" charset="0"/>
              </a:rPr>
              <a:t>đối </a:t>
            </a:r>
            <a:r>
              <a:rPr lang="vi-VN" sz="1900" b="1" kern="0" smtClean="0">
                <a:solidFill>
                  <a:srgbClr val="0000FF"/>
                </a:solidFill>
                <a:latin typeface="Arial" charset="0"/>
              </a:rPr>
              <a:t>với</a:t>
            </a:r>
            <a:r>
              <a:rPr lang="en-US" sz="1900" b="1" kern="0" smtClean="0">
                <a:solidFill>
                  <a:srgbClr val="0000FF"/>
                </a:solidFill>
                <a:latin typeface="Arial" charset="0"/>
              </a:rPr>
              <a:t> </a:t>
            </a:r>
            <a:r>
              <a:rPr lang="vi-VN" sz="1900" b="1" kern="0" smtClean="0">
                <a:solidFill>
                  <a:srgbClr val="0000FF"/>
                </a:solidFill>
                <a:latin typeface="Arial" charset="0"/>
              </a:rPr>
              <a:t>học </a:t>
            </a:r>
            <a:r>
              <a:rPr lang="vi-VN" sz="1900" b="1" kern="0">
                <a:solidFill>
                  <a:srgbClr val="0000FF"/>
                </a:solidFill>
                <a:latin typeface="Arial" charset="0"/>
              </a:rPr>
              <a:t>sinh diện phổ</a:t>
            </a:r>
            <a:r>
              <a:rPr lang="en-US" sz="1900" b="1" kern="0">
                <a:solidFill>
                  <a:srgbClr val="0000FF"/>
                </a:solidFill>
                <a:latin typeface="Arial" charset="0"/>
              </a:rPr>
              <a:t> </a:t>
            </a:r>
            <a:r>
              <a:rPr lang="vi-VN" sz="1900" b="1" kern="0">
                <a:solidFill>
                  <a:srgbClr val="0000FF"/>
                </a:solidFill>
                <a:latin typeface="Arial" charset="0"/>
              </a:rPr>
              <a:t>cập</a:t>
            </a:r>
            <a:r>
              <a:rPr lang="en-US" sz="1900" b="1" kern="0">
                <a:solidFill>
                  <a:srgbClr val="0000FF"/>
                </a:solidFill>
                <a:latin typeface="Arial" charset="0"/>
              </a:rPr>
              <a:t>.</a:t>
            </a:r>
          </a:p>
          <a:p>
            <a:pPr marL="565150" indent="-457200" algn="just" eaLnBrk="1" hangingPunct="1">
              <a:lnSpc>
                <a:spcPct val="110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Q</a:t>
            </a:r>
            <a:r>
              <a:rPr lang="vi-VN" sz="1900" b="1" kern="0" smtClean="0">
                <a:solidFill>
                  <a:srgbClr val="0000FF"/>
                </a:solidFill>
                <a:latin typeface="Arial" charset="0"/>
              </a:rPr>
              <a:t>uy </a:t>
            </a:r>
            <a:r>
              <a:rPr lang="vi-VN" sz="1900" b="1" kern="0">
                <a:solidFill>
                  <a:srgbClr val="0000FF"/>
                </a:solidFill>
                <a:latin typeface="Arial" charset="0"/>
              </a:rPr>
              <a:t>định về nhà đầu tư trong lĩnh vực giáo </a:t>
            </a:r>
            <a:r>
              <a:rPr lang="vi-VN" sz="1900" b="1" kern="0">
                <a:solidFill>
                  <a:srgbClr val="0000FF"/>
                </a:solidFill>
                <a:latin typeface="Arial" charset="0"/>
              </a:rPr>
              <a:t>dục</a:t>
            </a:r>
            <a:r>
              <a:rPr lang="en-US" sz="1900" b="1" kern="0">
                <a:solidFill>
                  <a:srgbClr val="0000FF"/>
                </a:solidFill>
                <a:latin typeface="Arial" charset="0"/>
              </a:rPr>
              <a:t>.</a:t>
            </a:r>
          </a:p>
          <a:p>
            <a:pPr marL="565150" indent="-457200" algn="just" eaLnBrk="1" hangingPunct="1">
              <a:lnSpc>
                <a:spcPct val="110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Q</a:t>
            </a:r>
            <a:r>
              <a:rPr lang="vi-VN" sz="1900" b="1" kern="0" smtClean="0">
                <a:solidFill>
                  <a:srgbClr val="0000FF"/>
                </a:solidFill>
                <a:latin typeface="Arial" charset="0"/>
              </a:rPr>
              <a:t>uy </a:t>
            </a:r>
            <a:r>
              <a:rPr lang="vi-VN" sz="1900" b="1" kern="0">
                <a:solidFill>
                  <a:srgbClr val="0000FF"/>
                </a:solidFill>
                <a:latin typeface="Arial" charset="0"/>
              </a:rPr>
              <a:t>định về đầu tư và tài chính cho giáo dục</a:t>
            </a:r>
            <a:r>
              <a:rPr lang="en-US" sz="1900" b="1" ker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856000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400800"/>
          </a:xfrm>
          <a:prstGeom prst="rect">
            <a:avLst/>
          </a:prstGeom>
        </p:spPr>
      </p:pic>
    </p:spTree>
    <p:extLst>
      <p:ext uri="{BB962C8B-B14F-4D97-AF65-F5344CB8AC3E}">
        <p14:creationId xmlns:p14="http://schemas.microsoft.com/office/powerpoint/2010/main" val="3572677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vi-VN" sz="2400" b="1">
                <a:solidFill>
                  <a:srgbClr val="008000"/>
                </a:solidFill>
                <a:latin typeface="Arial" panose="020B0604020202020204" pitchFamily="34" charset="0"/>
                <a:cs typeface="Arial" panose="020B0604020202020204" pitchFamily="34" charset="0"/>
              </a:rPr>
              <a:t>nhất, </a:t>
            </a:r>
            <a:r>
              <a:rPr lang="vi-VN" sz="2400" b="1">
                <a:solidFill>
                  <a:srgbClr val="FF0000"/>
                </a:solidFill>
                <a:latin typeface="Arial" panose="020B0604020202020204" pitchFamily="34" charset="0"/>
                <a:cs typeface="Arial" panose="020B0604020202020204" pitchFamily="34" charset="0"/>
              </a:rPr>
              <a:t>làm rõ tính liên thông, phân luồng,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hướng </a:t>
            </a:r>
            <a:r>
              <a:rPr lang="vi-VN" sz="2400" b="1">
                <a:solidFill>
                  <a:srgbClr val="FF0000"/>
                </a:solidFill>
                <a:latin typeface="Arial" panose="020B0604020202020204" pitchFamily="34" charset="0"/>
                <a:cs typeface="Arial" panose="020B0604020202020204" pitchFamily="34" charset="0"/>
              </a:rPr>
              <a:t>nghiệp trong </a:t>
            </a:r>
            <a:r>
              <a:rPr lang="vi-VN" sz="2400" b="1" smtClean="0">
                <a:solidFill>
                  <a:srgbClr val="FF0000"/>
                </a:solidFill>
                <a:latin typeface="Arial" panose="020B0604020202020204" pitchFamily="34" charset="0"/>
                <a:cs typeface="Arial" panose="020B0604020202020204" pitchFamily="34" charset="0"/>
              </a:rPr>
              <a:t>giáo</a:t>
            </a:r>
            <a:r>
              <a:rPr lang="en-US" sz="2400" b="1" smtClean="0">
                <a:solidFill>
                  <a:srgbClr val="FF0000"/>
                </a:solidFill>
                <a:latin typeface="Arial" panose="020B0604020202020204" pitchFamily="34" charset="0"/>
                <a:cs typeface="Arial" panose="020B0604020202020204" pitchFamily="34" charset="0"/>
              </a:rPr>
              <a:t> dục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00"/>
                </a:solidFill>
                <a:latin typeface="Arial" charset="0"/>
              </a:rPr>
              <a:t>Điều </a:t>
            </a:r>
            <a:r>
              <a:rPr lang="vi-VN" sz="2200" b="1" kern="0">
                <a:solidFill>
                  <a:srgbClr val="FF0000"/>
                </a:solidFill>
                <a:latin typeface="Arial" charset="0"/>
              </a:rPr>
              <a:t>6. Hệ thống giáo dục quốc dân</a:t>
            </a:r>
            <a:endParaRPr lang="en-US" sz="2200" b="1" ker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200" b="1" kern="0" smtClean="0">
                <a:solidFill>
                  <a:srgbClr val="0000FF"/>
                </a:solidFill>
                <a:latin typeface="Arial" charset="0"/>
              </a:rPr>
              <a:t>Thủ </a:t>
            </a:r>
            <a:r>
              <a:rPr lang="vi-VN" sz="2200" b="1" kern="0">
                <a:solidFill>
                  <a:srgbClr val="0000FF"/>
                </a:solidFill>
                <a:latin typeface="Arial" charset="0"/>
              </a:rPr>
              <a:t>tướng Chính phủ quyết định phê duyệt </a:t>
            </a:r>
            <a:r>
              <a:rPr lang="vi-VN" sz="2200" b="1" kern="0">
                <a:solidFill>
                  <a:srgbClr val="FF3399"/>
                </a:solidFill>
                <a:latin typeface="Arial" charset="0"/>
              </a:rPr>
              <a:t>Khung cơ cấu hệ thống giáo dục quốc dân</a:t>
            </a:r>
            <a:r>
              <a:rPr lang="vi-VN" sz="2200" b="1" kern="0">
                <a:solidFill>
                  <a:srgbClr val="0000FF"/>
                </a:solidFill>
                <a:latin typeface="Arial" charset="0"/>
              </a:rPr>
              <a:t> và </a:t>
            </a:r>
            <a:r>
              <a:rPr lang="vi-VN" sz="2200" b="1" kern="0">
                <a:solidFill>
                  <a:srgbClr val="008000"/>
                </a:solidFill>
                <a:latin typeface="Arial" charset="0"/>
              </a:rPr>
              <a:t>Khung trình độ quốc gia </a:t>
            </a:r>
            <a:r>
              <a:rPr lang="en-US" sz="2200" b="1" kern="0" smtClean="0">
                <a:solidFill>
                  <a:srgbClr val="008000"/>
                </a:solidFill>
                <a:latin typeface="Arial" charset="0"/>
              </a:rPr>
              <a:t/>
            </a:r>
            <a:br>
              <a:rPr lang="en-US" sz="2200" b="1" kern="0" smtClean="0">
                <a:solidFill>
                  <a:srgbClr val="008000"/>
                </a:solidFill>
                <a:latin typeface="Arial" charset="0"/>
              </a:rPr>
            </a:br>
            <a:r>
              <a:rPr lang="vi-VN" sz="2200" b="1" kern="0" smtClean="0">
                <a:solidFill>
                  <a:srgbClr val="008000"/>
                </a:solidFill>
                <a:latin typeface="Arial" charset="0"/>
              </a:rPr>
              <a:t>Việt </a:t>
            </a:r>
            <a:r>
              <a:rPr lang="vi-VN" sz="2200" b="1" kern="0">
                <a:solidFill>
                  <a:srgbClr val="008000"/>
                </a:solidFill>
                <a:latin typeface="Arial" charset="0"/>
              </a:rPr>
              <a:t>Nam</a:t>
            </a:r>
            <a:r>
              <a:rPr lang="vi-VN" sz="2200" b="1" kern="0">
                <a:solidFill>
                  <a:srgbClr val="0000FF"/>
                </a:solidFill>
                <a:latin typeface="Arial" charset="0"/>
              </a:rPr>
              <a:t>; quy định thời gian đào tạo, tiêu chuẩn cho từng trình độ đào tạo, khối lượng học tập tối thiểu đối với trình độ của giáo dục nghề nghiệp, giáo dục đại </a:t>
            </a:r>
            <a:r>
              <a:rPr lang="vi-VN" sz="2200" b="1" kern="0" smtClean="0">
                <a:solidFill>
                  <a:srgbClr val="0000FF"/>
                </a:solidFill>
                <a:latin typeface="Arial" charset="0"/>
              </a:rPr>
              <a:t>học.</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200" b="1" kern="0" smtClean="0">
                <a:solidFill>
                  <a:srgbClr val="FF3399"/>
                </a:solidFill>
                <a:latin typeface="Arial" charset="0"/>
              </a:rPr>
              <a:t>Bộ </a:t>
            </a:r>
            <a:r>
              <a:rPr lang="vi-VN" sz="2200" b="1" kern="0">
                <a:solidFill>
                  <a:srgbClr val="FF3399"/>
                </a:solidFill>
                <a:latin typeface="Arial" charset="0"/>
              </a:rPr>
              <a:t>trưởng Bộ Giáo dục và Đào tạo</a:t>
            </a:r>
            <a:r>
              <a:rPr lang="vi-VN" sz="2200" b="1" kern="0">
                <a:solidFill>
                  <a:srgbClr val="0000FF"/>
                </a:solidFill>
                <a:latin typeface="Arial" charset="0"/>
              </a:rPr>
              <a:t>, </a:t>
            </a:r>
            <a:r>
              <a:rPr lang="vi-VN" sz="2200" b="1" kern="0">
                <a:solidFill>
                  <a:srgbClr val="008000"/>
                </a:solidFill>
                <a:latin typeface="Arial" charset="0"/>
              </a:rPr>
              <a:t>Bộ trưởng Bộ Lao động - Thương binh và Xã hội</a:t>
            </a:r>
            <a:r>
              <a:rPr lang="vi-VN" sz="2200" b="1" kern="0">
                <a:solidFill>
                  <a:srgbClr val="0000FF"/>
                </a:solidFill>
                <a:latin typeface="Arial" charset="0"/>
              </a:rPr>
              <a:t>, trong phạm vi nhiệm vụ, quyền hạn của mình, quy định ngưỡng đầu vào trình độ cao đẳng, trình độ đại học thuộc ngành đào tạo giáo viên và ngành thuộc lĩnh vực sức khỏe</a:t>
            </a:r>
            <a:r>
              <a:rPr lang="vi-VN"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1055218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vi-VN" sz="2400" b="1">
                <a:solidFill>
                  <a:srgbClr val="008000"/>
                </a:solidFill>
                <a:latin typeface="Arial" panose="020B0604020202020204" pitchFamily="34" charset="0"/>
                <a:cs typeface="Arial" panose="020B0604020202020204" pitchFamily="34" charset="0"/>
              </a:rPr>
              <a:t>nhất, </a:t>
            </a:r>
            <a:r>
              <a:rPr lang="vi-VN" sz="2400" b="1">
                <a:solidFill>
                  <a:srgbClr val="FF0000"/>
                </a:solidFill>
                <a:latin typeface="Arial" panose="020B0604020202020204" pitchFamily="34" charset="0"/>
                <a:cs typeface="Arial" panose="020B0604020202020204" pitchFamily="34" charset="0"/>
              </a:rPr>
              <a:t>làm rõ tính liên thông, phân luồng,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hướng </a:t>
            </a:r>
            <a:r>
              <a:rPr lang="vi-VN" sz="2400" b="1">
                <a:solidFill>
                  <a:srgbClr val="FF0000"/>
                </a:solidFill>
                <a:latin typeface="Arial" panose="020B0604020202020204" pitchFamily="34" charset="0"/>
                <a:cs typeface="Arial" panose="020B0604020202020204" pitchFamily="34" charset="0"/>
              </a:rPr>
              <a:t>nghiệp trong </a:t>
            </a:r>
            <a:r>
              <a:rPr lang="vi-VN" sz="2400" b="1" smtClean="0">
                <a:solidFill>
                  <a:srgbClr val="FF0000"/>
                </a:solidFill>
                <a:latin typeface="Arial" panose="020B0604020202020204" pitchFamily="34" charset="0"/>
                <a:cs typeface="Arial" panose="020B0604020202020204" pitchFamily="34" charset="0"/>
              </a:rPr>
              <a:t>giáo</a:t>
            </a:r>
            <a:r>
              <a:rPr lang="en-US" sz="2400" b="1" smtClean="0">
                <a:solidFill>
                  <a:srgbClr val="FF0000"/>
                </a:solidFill>
                <a:latin typeface="Arial" panose="020B0604020202020204" pitchFamily="34" charset="0"/>
                <a:cs typeface="Arial" panose="020B0604020202020204" pitchFamily="34" charset="0"/>
              </a:rPr>
              <a:t> dục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0000"/>
              </a:lnSpc>
              <a:spcBef>
                <a:spcPts val="800"/>
              </a:spcBef>
              <a:spcAft>
                <a:spcPts val="0"/>
              </a:spcAft>
              <a:buClr>
                <a:srgbClr val="FF0000"/>
              </a:buClr>
              <a:buFont typeface="Wingdings" panose="05000000000000000000" pitchFamily="2" charset="2"/>
              <a:buChar char="v"/>
              <a:defRPr/>
            </a:pPr>
            <a:r>
              <a:rPr lang="vi-VN" sz="2000" b="1" kern="0" smtClean="0">
                <a:solidFill>
                  <a:srgbClr val="FF0000"/>
                </a:solidFill>
                <a:latin typeface="Arial" charset="0"/>
              </a:rPr>
              <a:t>Điều </a:t>
            </a:r>
            <a:r>
              <a:rPr lang="vi-VN" sz="2000" b="1" kern="0">
                <a:solidFill>
                  <a:srgbClr val="FF0000"/>
                </a:solidFill>
                <a:latin typeface="Arial" charset="0"/>
              </a:rPr>
              <a:t>9. Hướng nghiệp và phân luồng trong giáo dục</a:t>
            </a:r>
            <a:endParaRPr lang="en-US" sz="2000" b="1" kern="0">
              <a:solidFill>
                <a:srgbClr val="FF0000"/>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3399"/>
                </a:solidFill>
                <a:latin typeface="Arial" charset="0"/>
              </a:rPr>
              <a:t>Hướng </a:t>
            </a:r>
            <a:r>
              <a:rPr lang="vi-VN" sz="2000" b="1" kern="0">
                <a:solidFill>
                  <a:srgbClr val="FF3399"/>
                </a:solidFill>
                <a:latin typeface="Arial" charset="0"/>
              </a:rPr>
              <a:t>nghiệp </a:t>
            </a:r>
            <a:r>
              <a:rPr lang="vi-VN" sz="2000" b="1" kern="0">
                <a:solidFill>
                  <a:srgbClr val="0000FF"/>
                </a:solidFill>
                <a:latin typeface="Arial" charset="0"/>
              </a:rPr>
              <a:t>trong giáo dục là hệ thống các biện pháp tiến hành trong và ngoài cơ sở giáo dục để giúp học sinh có kiến thức về nghề nghiệp, khả năng lựa chọn nghề nghiệp trên cơ sở kết hợp nguyện vọng, sở trường của cá nhân với nhu cầu sử dụng lao động của xã </a:t>
            </a:r>
            <a:r>
              <a:rPr lang="vi-VN" sz="2000" b="1" kern="0" smtClean="0">
                <a:solidFill>
                  <a:srgbClr val="0000FF"/>
                </a:solidFill>
                <a:latin typeface="Arial" charset="0"/>
              </a:rPr>
              <a:t>hội.</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3399"/>
                </a:solidFill>
                <a:latin typeface="Arial" charset="0"/>
              </a:rPr>
              <a:t>Phân </a:t>
            </a:r>
            <a:r>
              <a:rPr lang="vi-VN" sz="2000" b="1" kern="0">
                <a:solidFill>
                  <a:srgbClr val="FF3399"/>
                </a:solidFill>
                <a:latin typeface="Arial" charset="0"/>
              </a:rPr>
              <a:t>luồng </a:t>
            </a:r>
            <a:r>
              <a:rPr lang="vi-VN" sz="2000" b="1" kern="0">
                <a:solidFill>
                  <a:srgbClr val="0000FF"/>
                </a:solidFill>
                <a:latin typeface="Arial" charset="0"/>
              </a:rPr>
              <a:t>trong giáo dục là biện pháp tổ chức hoạt động giáo dục trên cơ sở thực hiện hướng nghiệp trong giáo dục, tạo điều kiện để </a:t>
            </a:r>
            <a:r>
              <a:rPr lang="en-US" sz="2000" b="1" kern="0" smtClean="0">
                <a:solidFill>
                  <a:srgbClr val="0000FF"/>
                </a:solidFill>
                <a:latin typeface="Arial" charset="0"/>
              </a:rPr>
              <a:t>HS </a:t>
            </a:r>
            <a:r>
              <a:rPr lang="vi-VN" sz="2000" b="1" kern="0" smtClean="0">
                <a:solidFill>
                  <a:srgbClr val="0000FF"/>
                </a:solidFill>
                <a:latin typeface="Arial" charset="0"/>
              </a:rPr>
              <a:t>tốt nghiệp </a:t>
            </a:r>
            <a:r>
              <a:rPr lang="en-US" sz="2000" b="1" kern="0" smtClean="0">
                <a:solidFill>
                  <a:srgbClr val="0000FF"/>
                </a:solidFill>
                <a:latin typeface="Arial" charset="0"/>
              </a:rPr>
              <a:t>THCS</a:t>
            </a:r>
            <a:r>
              <a:rPr lang="vi-VN" sz="2000" b="1" kern="0" smtClean="0">
                <a:solidFill>
                  <a:srgbClr val="0000FF"/>
                </a:solidFill>
                <a:latin typeface="Arial" charset="0"/>
              </a:rPr>
              <a:t>, </a:t>
            </a:r>
            <a:r>
              <a:rPr lang="en-US" sz="2000" b="1" kern="0" smtClean="0">
                <a:solidFill>
                  <a:srgbClr val="0000FF"/>
                </a:solidFill>
                <a:latin typeface="Arial" charset="0"/>
              </a:rPr>
              <a:t>THPT </a:t>
            </a:r>
            <a:r>
              <a:rPr lang="vi-VN" sz="2000" b="1" kern="0" smtClean="0">
                <a:solidFill>
                  <a:srgbClr val="0000FF"/>
                </a:solidFill>
                <a:latin typeface="Arial" charset="0"/>
              </a:rPr>
              <a:t>tiếp </a:t>
            </a:r>
            <a:r>
              <a:rPr lang="vi-VN" sz="2000" b="1" kern="0">
                <a:solidFill>
                  <a:srgbClr val="0000FF"/>
                </a:solidFill>
                <a:latin typeface="Arial" charset="0"/>
              </a:rPr>
              <a:t>tục học ở cấp học, trình độ cao hơn hoặc theo học </a:t>
            </a:r>
            <a:r>
              <a:rPr lang="en-US" sz="2000" b="1" kern="0" smtClean="0">
                <a:solidFill>
                  <a:srgbClr val="0000FF"/>
                </a:solidFill>
                <a:latin typeface="Arial" charset="0"/>
              </a:rPr>
              <a:t>GDNN </a:t>
            </a:r>
            <a:r>
              <a:rPr lang="vi-VN" sz="2000" b="1" kern="0" smtClean="0">
                <a:solidFill>
                  <a:srgbClr val="0000FF"/>
                </a:solidFill>
                <a:latin typeface="Arial" charset="0"/>
              </a:rPr>
              <a:t>hoặc </a:t>
            </a:r>
            <a:r>
              <a:rPr lang="vi-VN" sz="2000" b="1" kern="0">
                <a:solidFill>
                  <a:srgbClr val="0000FF"/>
                </a:solidFill>
                <a:latin typeface="Arial" charset="0"/>
              </a:rPr>
              <a:t>tham gia lao động phù hợp với năng lực, điều kiện cụ thể của cá nhân và nhu cầu xã hội, góp phần điều tiết cơ cấu ngành nghề của lực lượng lao động phù hợp với yêu cầu phát triển của đất </a:t>
            </a:r>
            <a:r>
              <a:rPr lang="vi-VN" sz="2000" b="1" kern="0" smtClean="0">
                <a:solidFill>
                  <a:srgbClr val="0000FF"/>
                </a:solidFill>
                <a:latin typeface="Arial" charset="0"/>
              </a:rPr>
              <a:t>nước.</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en-US" sz="2000" b="1" kern="0" smtClean="0">
                <a:solidFill>
                  <a:srgbClr val="FF3399"/>
                </a:solidFill>
                <a:latin typeface="Arial" charset="0"/>
              </a:rPr>
              <a:t>C</a:t>
            </a:r>
            <a:r>
              <a:rPr lang="vi-VN" sz="2000" b="1" kern="0" smtClean="0">
                <a:solidFill>
                  <a:srgbClr val="FF3399"/>
                </a:solidFill>
                <a:latin typeface="Arial" charset="0"/>
              </a:rPr>
              <a:t>hính </a:t>
            </a:r>
            <a:r>
              <a:rPr lang="vi-VN" sz="2000" b="1" kern="0">
                <a:solidFill>
                  <a:srgbClr val="FF3399"/>
                </a:solidFill>
                <a:latin typeface="Arial" charset="0"/>
              </a:rPr>
              <a:t>phủ quy định chi tiết </a:t>
            </a:r>
            <a:r>
              <a:rPr lang="vi-VN" sz="2000" b="1" kern="0">
                <a:solidFill>
                  <a:srgbClr val="0000FF"/>
                </a:solidFill>
                <a:latin typeface="Arial" charset="0"/>
              </a:rPr>
              <a:t>hướng nghiệp và phân luồng trong </a:t>
            </a:r>
            <a:r>
              <a:rPr lang="en-US" sz="2000" b="1" kern="0" smtClean="0">
                <a:solidFill>
                  <a:srgbClr val="0000FF"/>
                </a:solidFill>
                <a:latin typeface="Arial" charset="0"/>
              </a:rPr>
              <a:t>GD </a:t>
            </a:r>
            <a:r>
              <a:rPr lang="vi-VN" sz="2000" b="1" kern="0" smtClean="0">
                <a:solidFill>
                  <a:srgbClr val="0000FF"/>
                </a:solidFill>
                <a:latin typeface="Arial" charset="0"/>
              </a:rPr>
              <a:t>theo </a:t>
            </a:r>
            <a:r>
              <a:rPr lang="vi-VN" sz="2000" b="1" kern="0">
                <a:solidFill>
                  <a:srgbClr val="0000FF"/>
                </a:solidFill>
                <a:latin typeface="Arial" charset="0"/>
              </a:rPr>
              <a:t>từng giai đoạn phù hợp với nhu cầu phát triển </a:t>
            </a:r>
            <a:r>
              <a:rPr lang="en-US" sz="2000" b="1" kern="0" smtClean="0">
                <a:solidFill>
                  <a:srgbClr val="0000FF"/>
                </a:solidFill>
                <a:latin typeface="Arial" charset="0"/>
              </a:rPr>
              <a:t>KT-XH</a:t>
            </a:r>
            <a:r>
              <a:rPr lang="vi-VN"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11921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vi-VN" sz="2400" b="1">
                <a:solidFill>
                  <a:srgbClr val="008000"/>
                </a:solidFill>
                <a:latin typeface="Arial" panose="020B0604020202020204" pitchFamily="34" charset="0"/>
                <a:cs typeface="Arial" panose="020B0604020202020204" pitchFamily="34" charset="0"/>
              </a:rPr>
              <a:t>nhất, </a:t>
            </a:r>
            <a:r>
              <a:rPr lang="vi-VN" sz="2400" b="1">
                <a:solidFill>
                  <a:srgbClr val="FF0000"/>
                </a:solidFill>
                <a:latin typeface="Arial" panose="020B0604020202020204" pitchFamily="34" charset="0"/>
                <a:cs typeface="Arial" panose="020B0604020202020204" pitchFamily="34" charset="0"/>
              </a:rPr>
              <a:t>làm rõ tính liên thông, phân luồng,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hướng </a:t>
            </a:r>
            <a:r>
              <a:rPr lang="vi-VN" sz="2400" b="1">
                <a:solidFill>
                  <a:srgbClr val="FF0000"/>
                </a:solidFill>
                <a:latin typeface="Arial" panose="020B0604020202020204" pitchFamily="34" charset="0"/>
                <a:cs typeface="Arial" panose="020B0604020202020204" pitchFamily="34" charset="0"/>
              </a:rPr>
              <a:t>nghiệp trong </a:t>
            </a:r>
            <a:r>
              <a:rPr lang="vi-VN" sz="2400" b="1" smtClean="0">
                <a:solidFill>
                  <a:srgbClr val="FF0000"/>
                </a:solidFill>
                <a:latin typeface="Arial" panose="020B0604020202020204" pitchFamily="34" charset="0"/>
                <a:cs typeface="Arial" panose="020B0604020202020204" pitchFamily="34" charset="0"/>
              </a:rPr>
              <a:t>giáo</a:t>
            </a:r>
            <a:r>
              <a:rPr lang="en-US" sz="2400" b="1" smtClean="0">
                <a:solidFill>
                  <a:srgbClr val="FF0000"/>
                </a:solidFill>
                <a:latin typeface="Arial" panose="020B0604020202020204" pitchFamily="34" charset="0"/>
                <a:cs typeface="Arial" panose="020B0604020202020204" pitchFamily="34" charset="0"/>
              </a:rPr>
              <a:t> dục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0000"/>
              </a:lnSpc>
              <a:spcBef>
                <a:spcPts val="800"/>
              </a:spcBef>
              <a:spcAft>
                <a:spcPts val="0"/>
              </a:spcAft>
              <a:buClr>
                <a:srgbClr val="FF0000"/>
              </a:buClr>
              <a:buFont typeface="Wingdings" panose="05000000000000000000" pitchFamily="2" charset="2"/>
              <a:buChar char="v"/>
              <a:defRPr/>
            </a:pPr>
            <a:r>
              <a:rPr lang="vi-VN" sz="2000" b="1" kern="0" smtClean="0">
                <a:solidFill>
                  <a:srgbClr val="FF0000"/>
                </a:solidFill>
                <a:latin typeface="Arial" charset="0"/>
              </a:rPr>
              <a:t>Điều </a:t>
            </a:r>
            <a:r>
              <a:rPr lang="vi-VN" sz="2000" b="1" kern="0">
                <a:solidFill>
                  <a:srgbClr val="FF0000"/>
                </a:solidFill>
                <a:latin typeface="Arial" charset="0"/>
              </a:rPr>
              <a:t>10. Liên thông trong giáo dục </a:t>
            </a:r>
            <a:endParaRPr lang="en-US" sz="2000" b="1" kern="0">
              <a:solidFill>
                <a:srgbClr val="FF0000"/>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3399"/>
                </a:solidFill>
                <a:latin typeface="Arial" charset="0"/>
              </a:rPr>
              <a:t>Liên </a:t>
            </a:r>
            <a:r>
              <a:rPr lang="vi-VN" sz="2000" b="1" kern="0">
                <a:solidFill>
                  <a:srgbClr val="FF3399"/>
                </a:solidFill>
                <a:latin typeface="Arial" charset="0"/>
              </a:rPr>
              <a:t>thông </a:t>
            </a:r>
            <a:r>
              <a:rPr lang="vi-VN" sz="2000" b="1" kern="0">
                <a:solidFill>
                  <a:srgbClr val="0000FF"/>
                </a:solidFill>
                <a:latin typeface="Arial" charset="0"/>
              </a:rPr>
              <a:t>trong giáo dục là việc sử dụng kết quả học tập đã có để học tiếp ở các cấp học, trình độ khác cùng ngành, nghề đào tạo hoặc khi chuyển sang ngành, nghề đào tạo, hình thức giáo dục và trình độ đào tạo khác phù hợp với yêu cầu nội dung tương ứng, bảo đảm </a:t>
            </a:r>
            <a:r>
              <a:rPr lang="nl-NL" sz="2000" b="1" kern="0">
                <a:solidFill>
                  <a:srgbClr val="0000FF"/>
                </a:solidFill>
                <a:latin typeface="Arial" charset="0"/>
              </a:rPr>
              <a:t>liên thông giữa các cấp học, trình độ đào tạo trong giáo dục phổ thông, giáo dục nghề nghiệp và giáo dục đại học</a:t>
            </a:r>
            <a:r>
              <a:rPr lang="nl-NL" sz="2000" b="1" kern="0" smtClean="0">
                <a:solidFill>
                  <a:srgbClr val="0000FF"/>
                </a:solidFill>
                <a:latin typeface="Arial" charset="0"/>
              </a:rPr>
              <a:t>.</a:t>
            </a: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3399"/>
                </a:solidFill>
                <a:latin typeface="Arial" charset="0"/>
              </a:rPr>
              <a:t>Việc </a:t>
            </a:r>
            <a:r>
              <a:rPr lang="vi-VN" sz="2000" b="1" kern="0">
                <a:solidFill>
                  <a:srgbClr val="FF3399"/>
                </a:solidFill>
                <a:latin typeface="Arial" charset="0"/>
              </a:rPr>
              <a:t>liên thông </a:t>
            </a:r>
            <a:r>
              <a:rPr lang="vi-VN" sz="2000" b="1" kern="0">
                <a:solidFill>
                  <a:srgbClr val="0000FF"/>
                </a:solidFill>
                <a:latin typeface="Arial" charset="0"/>
              </a:rPr>
              <a:t>trong giáo dục phải đáp ứng các điều kiện bảo đảm chất lượng. Chương trình giáo dục được thiết kế theo hướng kế thừa, tích hợp kiến thức và kỹ năng dựa trên chuẩn đầu ra của từng bậc trình độ đào tạo trong Khung trình độ quốc gia Việt Nam. Người học không phải học lại kiến thức và kỹ năng đã tích lũy ở các chương trình giáo dục trước đó. </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3399"/>
                </a:solidFill>
                <a:latin typeface="Arial" charset="0"/>
              </a:rPr>
              <a:t>Chính </a:t>
            </a:r>
            <a:r>
              <a:rPr lang="vi-VN" sz="2000" b="1" kern="0">
                <a:solidFill>
                  <a:srgbClr val="FF3399"/>
                </a:solidFill>
                <a:latin typeface="Arial" charset="0"/>
              </a:rPr>
              <a:t>phủ quy định chi tiết </a:t>
            </a:r>
            <a:r>
              <a:rPr lang="vi-VN" sz="2000" b="1" kern="0">
                <a:solidFill>
                  <a:srgbClr val="0000FF"/>
                </a:solidFill>
                <a:latin typeface="Arial" charset="0"/>
              </a:rPr>
              <a:t>về liên thông giữa các cấp học, trình độ đào tạo trong hệ thống giáo dục quốc dân.</a:t>
            </a:r>
            <a:endParaRPr lang="en-US" sz="2000" b="1" ker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endParaRPr lang="nb-NO" sz="2000" b="1" kern="0">
              <a:solidFill>
                <a:srgbClr val="0000FF"/>
              </a:solidFill>
              <a:latin typeface="Arial" charset="0"/>
            </a:endParaRPr>
          </a:p>
        </p:txBody>
      </p:sp>
    </p:spTree>
    <p:extLst>
      <p:ext uri="{BB962C8B-B14F-4D97-AF65-F5344CB8AC3E}">
        <p14:creationId xmlns:p14="http://schemas.microsoft.com/office/powerpoint/2010/main" val="848901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9144000" cy="6829425"/>
          </a:xfrm>
          <a:prstGeom prst="rect">
            <a:avLst/>
          </a:prstGeom>
        </p:spPr>
      </p:pic>
    </p:spTree>
    <p:extLst>
      <p:ext uri="{BB962C8B-B14F-4D97-AF65-F5344CB8AC3E}">
        <p14:creationId xmlns:p14="http://schemas.microsoft.com/office/powerpoint/2010/main" val="1218724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hai</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hóa chủ trương đổi mới </a:t>
            </a:r>
            <a:r>
              <a:rPr lang="vi-VN" sz="2200" b="1" smtClean="0">
                <a:solidFill>
                  <a:srgbClr val="FF0000"/>
                </a:solidFill>
                <a:latin typeface="Arial" panose="020B0604020202020204" pitchFamily="34" charset="0"/>
                <a:cs typeface="Arial" panose="020B0604020202020204" pitchFamily="34" charset="0"/>
              </a:rPr>
              <a:t>chương </a:t>
            </a:r>
            <a:r>
              <a:rPr lang="vi-VN" sz="2200" b="1">
                <a:solidFill>
                  <a:srgbClr val="FF0000"/>
                </a:solidFill>
                <a:latin typeface="Arial" panose="020B0604020202020204" pitchFamily="34" charset="0"/>
                <a:cs typeface="Arial" panose="020B0604020202020204" pitchFamily="34" charset="0"/>
              </a:rPr>
              <a:t>trình, </a:t>
            </a:r>
            <a:r>
              <a:rPr lang="en-US" sz="2200" b="1" smtClean="0">
                <a:solidFill>
                  <a:srgbClr val="FF0000"/>
                </a:solidFill>
                <a:latin typeface="Arial" panose="020B0604020202020204" pitchFamily="34" charset="0"/>
                <a:cs typeface="Arial" panose="020B0604020202020204" pitchFamily="34" charset="0"/>
              </a:rPr>
              <a:t>SGK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giáo </a:t>
            </a:r>
            <a:r>
              <a:rPr lang="vi-VN" sz="2200" b="1">
                <a:solidFill>
                  <a:srgbClr val="FF0000"/>
                </a:solidFill>
                <a:latin typeface="Arial" panose="020B0604020202020204" pitchFamily="34" charset="0"/>
                <a:cs typeface="Arial" panose="020B0604020202020204" pitchFamily="34" charset="0"/>
              </a:rPr>
              <a:t>dục phổ thông theo </a:t>
            </a:r>
            <a:r>
              <a:rPr lang="vi-VN" sz="2200" b="1">
                <a:solidFill>
                  <a:srgbClr val="008000"/>
                </a:solidFill>
                <a:latin typeface="Arial" panose="020B0604020202020204" pitchFamily="34" charset="0"/>
                <a:cs typeface="Arial" panose="020B0604020202020204" pitchFamily="34" charset="0"/>
              </a:rPr>
              <a:t>Nghị quyết số 29-NQ/TW </a:t>
            </a:r>
            <a:r>
              <a:rPr lang="vi-VN" sz="2200" b="1" smtClean="0">
                <a:solidFill>
                  <a:srgbClr val="FF0000"/>
                </a:solidFill>
                <a:latin typeface="Arial" panose="020B0604020202020204" pitchFamily="34" charset="0"/>
                <a:cs typeface="Arial" panose="020B0604020202020204" pitchFamily="34" charset="0"/>
              </a:rPr>
              <a:t>và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008000"/>
                </a:solidFill>
                <a:latin typeface="Arial" panose="020B0604020202020204" pitchFamily="34" charset="0"/>
                <a:cs typeface="Arial" panose="020B0604020202020204" pitchFamily="34" charset="0"/>
              </a:rPr>
              <a:t>Nghị </a:t>
            </a:r>
            <a:r>
              <a:rPr lang="vi-VN" sz="2200" b="1">
                <a:solidFill>
                  <a:srgbClr val="008000"/>
                </a:solidFill>
                <a:latin typeface="Arial" panose="020B0604020202020204" pitchFamily="34" charset="0"/>
                <a:cs typeface="Arial" panose="020B0604020202020204" pitchFamily="34" charset="0"/>
              </a:rPr>
              <a:t>quyết số 88/2014/QH13</a:t>
            </a:r>
            <a:endParaRPr lang="en-US" sz="2200" b="1">
              <a:solidFill>
                <a:srgbClr val="008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0000"/>
              </a:lnSpc>
              <a:spcBef>
                <a:spcPts val="800"/>
              </a:spcBef>
              <a:spcAft>
                <a:spcPts val="0"/>
              </a:spcAft>
              <a:buClr>
                <a:srgbClr val="FF0000"/>
              </a:buClr>
              <a:buFont typeface="Wingdings" panose="05000000000000000000" pitchFamily="2" charset="2"/>
              <a:buChar char="v"/>
              <a:defRPr/>
            </a:pPr>
            <a:r>
              <a:rPr lang="nl-NL" sz="2000" b="1" kern="0" smtClean="0">
                <a:solidFill>
                  <a:srgbClr val="FF0000"/>
                </a:solidFill>
                <a:latin typeface="Arial" charset="0"/>
              </a:rPr>
              <a:t>Điều </a:t>
            </a:r>
            <a:r>
              <a:rPr lang="nl-NL" sz="2000" b="1" kern="0">
                <a:solidFill>
                  <a:srgbClr val="FF0000"/>
                </a:solidFill>
                <a:latin typeface="Arial" charset="0"/>
              </a:rPr>
              <a:t>31. Chương trình giáo dục phổ thông</a:t>
            </a:r>
          </a:p>
          <a:p>
            <a:pPr marL="565150" indent="-457200" algn="just" eaLnBrk="1" hangingPunct="1">
              <a:lnSpc>
                <a:spcPct val="110000"/>
              </a:lnSpc>
              <a:spcBef>
                <a:spcPts val="800"/>
              </a:spcBef>
              <a:spcAft>
                <a:spcPts val="0"/>
              </a:spcAft>
              <a:buClr>
                <a:srgbClr val="FF0000"/>
              </a:buClr>
              <a:buFont typeface="+mj-lt"/>
              <a:buAutoNum type="arabicPeriod"/>
              <a:defRPr/>
            </a:pPr>
            <a:r>
              <a:rPr lang="nl-NL" sz="2000" b="1" kern="0" smtClean="0">
                <a:solidFill>
                  <a:srgbClr val="0000FF"/>
                </a:solidFill>
                <a:latin typeface="Arial" charset="0"/>
              </a:rPr>
              <a:t>Chương </a:t>
            </a:r>
            <a:r>
              <a:rPr lang="nl-NL" sz="2000" b="1" kern="0">
                <a:solidFill>
                  <a:srgbClr val="0000FF"/>
                </a:solidFill>
                <a:latin typeface="Arial" charset="0"/>
              </a:rPr>
              <a:t>trình </a:t>
            </a:r>
            <a:r>
              <a:rPr lang="nl-NL" sz="2000" b="1" kern="0" smtClean="0">
                <a:solidFill>
                  <a:srgbClr val="0000FF"/>
                </a:solidFill>
                <a:latin typeface="Arial" charset="0"/>
              </a:rPr>
              <a:t>GDPT phải </a:t>
            </a:r>
            <a:r>
              <a:rPr lang="nl-NL" sz="2000" b="1" kern="0">
                <a:solidFill>
                  <a:srgbClr val="0000FF"/>
                </a:solidFill>
                <a:latin typeface="Arial" charset="0"/>
              </a:rPr>
              <a:t>bảo đảm các yêu cầu sau </a:t>
            </a:r>
            <a:r>
              <a:rPr lang="nl-NL" sz="2000" b="1" kern="0" smtClean="0">
                <a:solidFill>
                  <a:srgbClr val="0000FF"/>
                </a:solidFill>
                <a:latin typeface="Arial" charset="0"/>
              </a:rPr>
              <a:t>đây:</a:t>
            </a:r>
          </a:p>
          <a:p>
            <a:pPr marL="565150" indent="-457200" algn="just" eaLnBrk="1" hangingPunct="1">
              <a:lnSpc>
                <a:spcPct val="110000"/>
              </a:lnSpc>
              <a:spcBef>
                <a:spcPts val="800"/>
              </a:spcBef>
              <a:spcAft>
                <a:spcPts val="0"/>
              </a:spcAft>
              <a:buClr>
                <a:srgbClr val="FF0000"/>
              </a:buClr>
              <a:buFont typeface="+mj-lt"/>
              <a:buAutoNum type="alphaLcParenR"/>
              <a:defRPr/>
            </a:pPr>
            <a:r>
              <a:rPr lang="nl-NL" sz="2000" b="1" kern="0" smtClean="0">
                <a:solidFill>
                  <a:srgbClr val="0000FF"/>
                </a:solidFill>
                <a:latin typeface="Arial" charset="0"/>
              </a:rPr>
              <a:t>Thể </a:t>
            </a:r>
            <a:r>
              <a:rPr lang="nl-NL" sz="2000" b="1" kern="0">
                <a:solidFill>
                  <a:srgbClr val="0000FF"/>
                </a:solidFill>
                <a:latin typeface="Arial" charset="0"/>
              </a:rPr>
              <a:t>hiện mục tiêu giáo dục phổ thông; </a:t>
            </a:r>
            <a:endParaRPr lang="nl-NL"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nl-NL" sz="2000" b="1" kern="0" smtClean="0">
                <a:solidFill>
                  <a:srgbClr val="0000FF"/>
                </a:solidFill>
                <a:latin typeface="Arial" charset="0"/>
              </a:rPr>
              <a:t>Quy </a:t>
            </a:r>
            <a:r>
              <a:rPr lang="nl-NL" sz="2000" b="1" kern="0">
                <a:solidFill>
                  <a:srgbClr val="0000FF"/>
                </a:solidFill>
                <a:latin typeface="Arial" charset="0"/>
              </a:rPr>
              <a:t>định yêu cầu về phẩm chất và năng lực của học sinh cần đạt được sau mỗi cấp học, nội dung giáo dục bắt buộc đối với tất cả học sinh trong cả nước; </a:t>
            </a:r>
            <a:endParaRPr lang="nl-NL"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nl-NL" sz="2000" b="1" kern="0" smtClean="0">
                <a:solidFill>
                  <a:srgbClr val="0000FF"/>
                </a:solidFill>
                <a:latin typeface="Arial" charset="0"/>
              </a:rPr>
              <a:t>Quy </a:t>
            </a:r>
            <a:r>
              <a:rPr lang="nl-NL" sz="2000" b="1" kern="0">
                <a:solidFill>
                  <a:srgbClr val="0000FF"/>
                </a:solidFill>
                <a:latin typeface="Arial" charset="0"/>
              </a:rPr>
              <a:t>định phương pháp, hình thức tổ chức hoạt động giáo dục và đánh giá kết quả giáo dục đối với các môn học ở mỗi lớp, mỗi cấp học của giáo dục phổ </a:t>
            </a:r>
            <a:r>
              <a:rPr lang="nl-NL" sz="2000" b="1" kern="0" smtClean="0">
                <a:solidFill>
                  <a:srgbClr val="0000FF"/>
                </a:solidFill>
                <a:latin typeface="Arial" charset="0"/>
              </a:rPr>
              <a:t>thông;</a:t>
            </a:r>
          </a:p>
          <a:p>
            <a:pPr marL="565150" indent="-457200" algn="just" eaLnBrk="1" hangingPunct="1">
              <a:lnSpc>
                <a:spcPct val="110000"/>
              </a:lnSpc>
              <a:spcBef>
                <a:spcPts val="800"/>
              </a:spcBef>
              <a:spcAft>
                <a:spcPts val="0"/>
              </a:spcAft>
              <a:buClr>
                <a:srgbClr val="FF0000"/>
              </a:buClr>
              <a:buFont typeface="+mj-lt"/>
              <a:buAutoNum type="alphaLcParenR"/>
              <a:defRPr/>
            </a:pPr>
            <a:r>
              <a:rPr lang="nl-NL" sz="2000" b="1" kern="0" smtClean="0">
                <a:solidFill>
                  <a:srgbClr val="0000FF"/>
                </a:solidFill>
                <a:latin typeface="Arial" charset="0"/>
              </a:rPr>
              <a:t>Thống </a:t>
            </a:r>
            <a:r>
              <a:rPr lang="nl-NL" sz="2000" b="1" kern="0">
                <a:solidFill>
                  <a:srgbClr val="0000FF"/>
                </a:solidFill>
                <a:latin typeface="Arial" charset="0"/>
              </a:rPr>
              <a:t>nhất trong cả nước và được tổ chức thực hiện linh hoạt, phù hợp với điều kiện cụ thể của địa phương và cơ sở giáo dục phổ thông; </a:t>
            </a:r>
            <a:endParaRPr lang="nl-NL" sz="2000" b="1" kern="0" smtClean="0">
              <a:solidFill>
                <a:srgbClr val="0000FF"/>
              </a:solidFill>
              <a:latin typeface="Arial" charset="0"/>
            </a:endParaRPr>
          </a:p>
          <a:p>
            <a:pPr marL="565150" indent="-450850" algn="just" eaLnBrk="1" hangingPunct="1">
              <a:lnSpc>
                <a:spcPct val="110000"/>
              </a:lnSpc>
              <a:spcBef>
                <a:spcPts val="800"/>
              </a:spcBef>
              <a:spcAft>
                <a:spcPts val="0"/>
              </a:spcAft>
              <a:buClr>
                <a:srgbClr val="FF0000"/>
              </a:buClr>
              <a:buNone/>
              <a:defRPr/>
            </a:pPr>
            <a:r>
              <a:rPr lang="nl-NL" sz="2000" b="1" kern="0" smtClean="0">
                <a:solidFill>
                  <a:srgbClr val="FF0000"/>
                </a:solidFill>
                <a:latin typeface="Arial" charset="0"/>
              </a:rPr>
              <a:t>đ)</a:t>
            </a:r>
            <a:r>
              <a:rPr lang="nl-NL" sz="2000" b="1" kern="0" smtClean="0">
                <a:solidFill>
                  <a:srgbClr val="0000FF"/>
                </a:solidFill>
                <a:latin typeface="Arial" charset="0"/>
              </a:rPr>
              <a:t>  Được </a:t>
            </a:r>
            <a:r>
              <a:rPr lang="nl-NL" sz="2000" b="1" kern="0">
                <a:solidFill>
                  <a:srgbClr val="0000FF"/>
                </a:solidFill>
                <a:latin typeface="Arial" charset="0"/>
              </a:rPr>
              <a:t>lấy ý kiến rộng rãi các tổ chức, cá nhân và thực nghiệm trước khi ban hành; được công bố công khai sau khi ban hành. </a:t>
            </a:r>
            <a:endParaRPr lang="en-US" sz="2000" b="1" ker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endParaRPr lang="nb-NO" sz="2000" b="1" kern="0">
              <a:solidFill>
                <a:srgbClr val="0000FF"/>
              </a:solidFill>
              <a:latin typeface="Arial" charset="0"/>
            </a:endParaRPr>
          </a:p>
        </p:txBody>
      </p:sp>
    </p:spTree>
    <p:extLst>
      <p:ext uri="{BB962C8B-B14F-4D97-AF65-F5344CB8AC3E}">
        <p14:creationId xmlns:p14="http://schemas.microsoft.com/office/powerpoint/2010/main" val="4267383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28650" indent="-514350" algn="just" eaLnBrk="1" hangingPunct="1">
              <a:lnSpc>
                <a:spcPct val="120000"/>
              </a:lnSpc>
              <a:spcBef>
                <a:spcPts val="2200"/>
              </a:spcBef>
              <a:spcAft>
                <a:spcPts val="0"/>
              </a:spcAft>
              <a:buClr>
                <a:srgbClr val="FF0000"/>
              </a:buClr>
              <a:buFont typeface="+mj-lt"/>
              <a:buAutoNum type="arabicPeriod"/>
              <a:defRPr/>
            </a:pPr>
            <a:r>
              <a:rPr lang="en-US" sz="2500" b="1" kern="0" smtClean="0">
                <a:solidFill>
                  <a:srgbClr val="0000FF"/>
                </a:solidFill>
                <a:latin typeface="Arial" charset="0"/>
              </a:rPr>
              <a:t>GIỚI THIỆU CHUNG VỀ LUẬT GIÁO DỤC NĂM 2019</a:t>
            </a:r>
            <a:endParaRPr lang="en-US" sz="2500" b="1" kern="0">
              <a:solidFill>
                <a:srgbClr val="0000FF"/>
              </a:solidFill>
              <a:latin typeface="Arial" charset="0"/>
            </a:endParaRPr>
          </a:p>
          <a:p>
            <a:pPr marL="628650" indent="-514350" algn="just" eaLnBrk="1" hangingPunct="1">
              <a:lnSpc>
                <a:spcPct val="120000"/>
              </a:lnSpc>
              <a:spcBef>
                <a:spcPts val="2200"/>
              </a:spcBef>
              <a:spcAft>
                <a:spcPts val="0"/>
              </a:spcAft>
              <a:buClr>
                <a:srgbClr val="FF0000"/>
              </a:buClr>
              <a:buFont typeface="+mj-lt"/>
              <a:buAutoNum type="arabicPeriod"/>
              <a:defRPr/>
            </a:pPr>
            <a:r>
              <a:rPr lang="nl-NL" sz="2500" b="1" kern="0" smtClean="0">
                <a:solidFill>
                  <a:srgbClr val="0000FF"/>
                </a:solidFill>
                <a:latin typeface="Arial" charset="0"/>
              </a:rPr>
              <a:t>SỰ CẦN THIẾT, MỤC TIÊU, QUAN ĐIỂM XÂY DỰNG VÀ BỐ CỤC CỦA LUẬT GIÁO DỤC </a:t>
            </a:r>
            <a:r>
              <a:rPr lang="en-US" sz="2500" b="1" kern="0" smtClean="0">
                <a:solidFill>
                  <a:srgbClr val="0000FF"/>
                </a:solidFill>
                <a:latin typeface="Arial" charset="0"/>
              </a:rPr>
              <a:t>NĂM 2019</a:t>
            </a:r>
          </a:p>
          <a:p>
            <a:pPr marL="628650" indent="-514350" algn="just" eaLnBrk="1" hangingPunct="1">
              <a:lnSpc>
                <a:spcPct val="120000"/>
              </a:lnSpc>
              <a:spcBef>
                <a:spcPts val="2200"/>
              </a:spcBef>
              <a:spcAft>
                <a:spcPts val="0"/>
              </a:spcAft>
              <a:buClr>
                <a:srgbClr val="FF0000"/>
              </a:buClr>
              <a:buFont typeface="+mj-lt"/>
              <a:buAutoNum type="arabicPeriod"/>
              <a:defRPr/>
            </a:pPr>
            <a:r>
              <a:rPr lang="nl-NL" sz="2500" b="1" kern="0" smtClean="0">
                <a:solidFill>
                  <a:srgbClr val="0000FF"/>
                </a:solidFill>
                <a:latin typeface="Arial" charset="0"/>
              </a:rPr>
              <a:t>9 ĐIỂM MỚI CƠ BẢN CỦA LUẬT GIÁO DỤC </a:t>
            </a:r>
            <a:br>
              <a:rPr lang="nl-NL" sz="2500" b="1" kern="0" smtClean="0">
                <a:solidFill>
                  <a:srgbClr val="0000FF"/>
                </a:solidFill>
                <a:latin typeface="Arial" charset="0"/>
              </a:rPr>
            </a:br>
            <a:r>
              <a:rPr lang="en-US" sz="2500" b="1" kern="0" smtClean="0">
                <a:solidFill>
                  <a:srgbClr val="0000FF"/>
                </a:solidFill>
                <a:latin typeface="Arial" charset="0"/>
              </a:rPr>
              <a:t>NĂM 2019 SO VỚI QUY ĐỊNH CŨ</a:t>
            </a:r>
            <a:endParaRPr lang="en-US" sz="2500" b="1" kern="0">
              <a:solidFill>
                <a:srgbClr val="0000FF"/>
              </a:solidFill>
              <a:latin typeface="Arial" charset="0"/>
            </a:endParaRPr>
          </a:p>
        </p:txBody>
      </p:sp>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883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hai</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hóa chủ trương đổi mới </a:t>
            </a:r>
            <a:r>
              <a:rPr lang="vi-VN" sz="2200" b="1" smtClean="0">
                <a:solidFill>
                  <a:srgbClr val="FF0000"/>
                </a:solidFill>
                <a:latin typeface="Arial" panose="020B0604020202020204" pitchFamily="34" charset="0"/>
                <a:cs typeface="Arial" panose="020B0604020202020204" pitchFamily="34" charset="0"/>
              </a:rPr>
              <a:t>chương </a:t>
            </a:r>
            <a:r>
              <a:rPr lang="vi-VN" sz="2200" b="1">
                <a:solidFill>
                  <a:srgbClr val="FF0000"/>
                </a:solidFill>
                <a:latin typeface="Arial" panose="020B0604020202020204" pitchFamily="34" charset="0"/>
                <a:cs typeface="Arial" panose="020B0604020202020204" pitchFamily="34" charset="0"/>
              </a:rPr>
              <a:t>trình, </a:t>
            </a:r>
            <a:r>
              <a:rPr lang="en-US" sz="2200" b="1" smtClean="0">
                <a:solidFill>
                  <a:srgbClr val="FF0000"/>
                </a:solidFill>
                <a:latin typeface="Arial" panose="020B0604020202020204" pitchFamily="34" charset="0"/>
                <a:cs typeface="Arial" panose="020B0604020202020204" pitchFamily="34" charset="0"/>
              </a:rPr>
              <a:t>SGK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giáo </a:t>
            </a:r>
            <a:r>
              <a:rPr lang="vi-VN" sz="2200" b="1">
                <a:solidFill>
                  <a:srgbClr val="FF0000"/>
                </a:solidFill>
                <a:latin typeface="Arial" panose="020B0604020202020204" pitchFamily="34" charset="0"/>
                <a:cs typeface="Arial" panose="020B0604020202020204" pitchFamily="34" charset="0"/>
              </a:rPr>
              <a:t>dục phổ thông theo </a:t>
            </a:r>
            <a:r>
              <a:rPr lang="vi-VN" sz="2200" b="1">
                <a:solidFill>
                  <a:srgbClr val="008000"/>
                </a:solidFill>
                <a:latin typeface="Arial" panose="020B0604020202020204" pitchFamily="34" charset="0"/>
                <a:cs typeface="Arial" panose="020B0604020202020204" pitchFamily="34" charset="0"/>
              </a:rPr>
              <a:t>Nghị quyết số 29-NQ/TW </a:t>
            </a:r>
            <a:r>
              <a:rPr lang="vi-VN" sz="2200" b="1" smtClean="0">
                <a:solidFill>
                  <a:srgbClr val="FF0000"/>
                </a:solidFill>
                <a:latin typeface="Arial" panose="020B0604020202020204" pitchFamily="34" charset="0"/>
                <a:cs typeface="Arial" panose="020B0604020202020204" pitchFamily="34" charset="0"/>
              </a:rPr>
              <a:t>và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008000"/>
                </a:solidFill>
                <a:latin typeface="Arial" panose="020B0604020202020204" pitchFamily="34" charset="0"/>
                <a:cs typeface="Arial" panose="020B0604020202020204" pitchFamily="34" charset="0"/>
              </a:rPr>
              <a:t>Nghị </a:t>
            </a:r>
            <a:r>
              <a:rPr lang="vi-VN" sz="2200" b="1">
                <a:solidFill>
                  <a:srgbClr val="008000"/>
                </a:solidFill>
                <a:latin typeface="Arial" panose="020B0604020202020204" pitchFamily="34" charset="0"/>
                <a:cs typeface="Arial" panose="020B0604020202020204" pitchFamily="34" charset="0"/>
              </a:rPr>
              <a:t>quyết số 88/2014/QH13</a:t>
            </a:r>
            <a:endParaRPr lang="en-US" sz="2200" b="1">
              <a:solidFill>
                <a:srgbClr val="008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2000"/>
              </a:lnSpc>
              <a:spcBef>
                <a:spcPts val="800"/>
              </a:spcBef>
              <a:spcAft>
                <a:spcPts val="0"/>
              </a:spcAft>
              <a:buClr>
                <a:srgbClr val="FF0000"/>
              </a:buClr>
              <a:buFont typeface="Wingdings" panose="05000000000000000000" pitchFamily="2" charset="2"/>
              <a:buChar char="v"/>
              <a:defRPr/>
            </a:pPr>
            <a:r>
              <a:rPr lang="nl-NL" sz="1900" b="1" kern="0" smtClean="0">
                <a:solidFill>
                  <a:srgbClr val="FF0000"/>
                </a:solidFill>
                <a:latin typeface="Arial" charset="0"/>
              </a:rPr>
              <a:t>Điều </a:t>
            </a:r>
            <a:r>
              <a:rPr lang="nl-NL" sz="1900" b="1" kern="0">
                <a:solidFill>
                  <a:srgbClr val="FF0000"/>
                </a:solidFill>
                <a:latin typeface="Arial" charset="0"/>
              </a:rPr>
              <a:t>31. Chương trình giáo dục phổ thông</a:t>
            </a:r>
          </a:p>
          <a:p>
            <a:pPr marL="565150" indent="-457200" algn="just" eaLnBrk="1" hangingPunct="1">
              <a:lnSpc>
                <a:spcPct val="112000"/>
              </a:lnSpc>
              <a:spcBef>
                <a:spcPts val="800"/>
              </a:spcBef>
              <a:spcAft>
                <a:spcPts val="0"/>
              </a:spcAft>
              <a:buClr>
                <a:srgbClr val="FF0000"/>
              </a:buClr>
              <a:buFont typeface="+mj-lt"/>
              <a:buAutoNum type="arabicPeriod" startAt="2"/>
              <a:defRPr/>
            </a:pPr>
            <a:r>
              <a:rPr lang="nl-NL" sz="1900" b="1" kern="0" smtClean="0">
                <a:solidFill>
                  <a:srgbClr val="FF3399"/>
                </a:solidFill>
                <a:latin typeface="Arial" charset="0"/>
              </a:rPr>
              <a:t>Hội </a:t>
            </a:r>
            <a:r>
              <a:rPr lang="nl-NL" sz="1900" b="1" kern="0">
                <a:solidFill>
                  <a:srgbClr val="FF3399"/>
                </a:solidFill>
                <a:latin typeface="Arial" charset="0"/>
              </a:rPr>
              <a:t>đồng quốc gia thẩm định chương trình </a:t>
            </a:r>
            <a:r>
              <a:rPr lang="nl-NL" sz="1900" b="1" kern="0" smtClean="0">
                <a:solidFill>
                  <a:srgbClr val="FF3399"/>
                </a:solidFill>
                <a:latin typeface="Arial" charset="0"/>
              </a:rPr>
              <a:t>GDPT</a:t>
            </a:r>
            <a:r>
              <a:rPr lang="nl-NL" sz="1900" b="1" kern="0" smtClean="0">
                <a:solidFill>
                  <a:srgbClr val="0000FF"/>
                </a:solidFill>
                <a:latin typeface="Arial" charset="0"/>
              </a:rPr>
              <a:t> do </a:t>
            </a:r>
            <a:r>
              <a:rPr lang="nl-NL" sz="1900" b="1" kern="0">
                <a:solidFill>
                  <a:srgbClr val="0000FF"/>
                </a:solidFill>
                <a:latin typeface="Arial" charset="0"/>
              </a:rPr>
              <a:t>Bộ trưởng Bộ </a:t>
            </a:r>
            <a:r>
              <a:rPr lang="nl-NL" sz="1900" b="1" kern="0" smtClean="0">
                <a:solidFill>
                  <a:srgbClr val="0000FF"/>
                </a:solidFill>
                <a:latin typeface="Arial" charset="0"/>
              </a:rPr>
              <a:t>GDĐT thành </a:t>
            </a:r>
            <a:r>
              <a:rPr lang="nl-NL" sz="1900" b="1" kern="0">
                <a:solidFill>
                  <a:srgbClr val="0000FF"/>
                </a:solidFill>
                <a:latin typeface="Arial" charset="0"/>
              </a:rPr>
              <a:t>lập để thẩm định chương trình giáo dục phổ thông. Hội đồng gồm nhà giáo, </a:t>
            </a:r>
            <a:r>
              <a:rPr lang="nl-NL" sz="1900" b="1" kern="0" smtClean="0">
                <a:solidFill>
                  <a:srgbClr val="0000FF"/>
                </a:solidFill>
                <a:latin typeface="Arial" charset="0"/>
              </a:rPr>
              <a:t>CBQL giáo </a:t>
            </a:r>
            <a:r>
              <a:rPr lang="nl-NL" sz="1900" b="1" kern="0">
                <a:solidFill>
                  <a:srgbClr val="0000FF"/>
                </a:solidFill>
                <a:latin typeface="Arial" charset="0"/>
              </a:rPr>
              <a:t>dục, nhà khoa học có kinh nghiệm, uy tín về giáo dục và đại diện cơ quan, tổ chức có liên quan. Hội đồng phải có </a:t>
            </a:r>
            <a:r>
              <a:rPr lang="nl-NL" sz="1900" b="1" kern="0">
                <a:solidFill>
                  <a:srgbClr val="FF3399"/>
                </a:solidFill>
                <a:latin typeface="Arial" charset="0"/>
              </a:rPr>
              <a:t>ít nhất </a:t>
            </a:r>
            <a:r>
              <a:rPr lang="nl-NL" sz="1900" b="1" kern="0" smtClean="0">
                <a:solidFill>
                  <a:srgbClr val="FF3399"/>
                </a:solidFill>
                <a:latin typeface="Arial" charset="0"/>
              </a:rPr>
              <a:t>1/3 tổng </a:t>
            </a:r>
            <a:r>
              <a:rPr lang="nl-NL" sz="1900" b="1" kern="0">
                <a:solidFill>
                  <a:srgbClr val="FF3399"/>
                </a:solidFill>
                <a:latin typeface="Arial" charset="0"/>
              </a:rPr>
              <a:t>số thành viên </a:t>
            </a:r>
            <a:r>
              <a:rPr lang="nl-NL" sz="1900" b="1" kern="0">
                <a:solidFill>
                  <a:srgbClr val="0000FF"/>
                </a:solidFill>
                <a:latin typeface="Arial" charset="0"/>
              </a:rPr>
              <a:t>là nhà giáo đang giảng dạy ở cấp học tương ứng. Hội đồng và thành viên Hội đồng phải chịu trách nhiệm về nội dung và chất lượng thẩm </a:t>
            </a:r>
            <a:r>
              <a:rPr lang="nl-NL" sz="1900" b="1" kern="0" smtClean="0">
                <a:solidFill>
                  <a:srgbClr val="0000FF"/>
                </a:solidFill>
                <a:latin typeface="Arial" charset="0"/>
              </a:rPr>
              <a:t>định.</a:t>
            </a:r>
          </a:p>
          <a:p>
            <a:pPr marL="565150" indent="-457200" algn="just" eaLnBrk="1" hangingPunct="1">
              <a:lnSpc>
                <a:spcPct val="112000"/>
              </a:lnSpc>
              <a:spcBef>
                <a:spcPts val="800"/>
              </a:spcBef>
              <a:spcAft>
                <a:spcPts val="0"/>
              </a:spcAft>
              <a:buClr>
                <a:srgbClr val="FF0000"/>
              </a:buClr>
              <a:buFont typeface="+mj-lt"/>
              <a:buAutoNum type="arabicPeriod" startAt="2"/>
              <a:defRPr/>
            </a:pPr>
            <a:r>
              <a:rPr lang="nl-NL" sz="1900" b="1" kern="0" smtClean="0">
                <a:solidFill>
                  <a:srgbClr val="0000FF"/>
                </a:solidFill>
                <a:latin typeface="Arial" charset="0"/>
              </a:rPr>
              <a:t>Bộ </a:t>
            </a:r>
            <a:r>
              <a:rPr lang="nl-NL" sz="1900" b="1" kern="0">
                <a:solidFill>
                  <a:srgbClr val="0000FF"/>
                </a:solidFill>
                <a:latin typeface="Arial" charset="0"/>
              </a:rPr>
              <a:t>trưởng Bộ </a:t>
            </a:r>
            <a:r>
              <a:rPr lang="nl-NL" sz="1900" b="1" kern="0" smtClean="0">
                <a:solidFill>
                  <a:srgbClr val="0000FF"/>
                </a:solidFill>
                <a:latin typeface="Arial" charset="0"/>
              </a:rPr>
              <a:t>GDĐT chịu </a:t>
            </a:r>
            <a:r>
              <a:rPr lang="nl-NL" sz="1900" b="1" kern="0">
                <a:solidFill>
                  <a:srgbClr val="0000FF"/>
                </a:solidFill>
                <a:latin typeface="Arial" charset="0"/>
              </a:rPr>
              <a:t>trách nhiệm về chất lượng chương trình </a:t>
            </a:r>
            <a:r>
              <a:rPr lang="nl-NL" sz="1900" b="1" kern="0" smtClean="0">
                <a:solidFill>
                  <a:srgbClr val="0000FF"/>
                </a:solidFill>
                <a:latin typeface="Arial" charset="0"/>
              </a:rPr>
              <a:t>GDPT; </a:t>
            </a:r>
            <a:r>
              <a:rPr lang="nl-NL" sz="1900" b="1" kern="0">
                <a:solidFill>
                  <a:srgbClr val="0000FF"/>
                </a:solidFill>
                <a:latin typeface="Arial" charset="0"/>
              </a:rPr>
              <a:t>ban hành chương trình </a:t>
            </a:r>
            <a:r>
              <a:rPr lang="nl-NL" sz="1900" b="1" kern="0" smtClean="0">
                <a:solidFill>
                  <a:srgbClr val="0000FF"/>
                </a:solidFill>
                <a:latin typeface="Arial" charset="0"/>
              </a:rPr>
              <a:t>GDPT sau </a:t>
            </a:r>
            <a:r>
              <a:rPr lang="nl-NL" sz="1900" b="1" kern="0">
                <a:solidFill>
                  <a:srgbClr val="0000FF"/>
                </a:solidFill>
                <a:latin typeface="Arial" charset="0"/>
              </a:rPr>
              <a:t>khi được Hội đồng quốc gia thẩm định chương trình </a:t>
            </a:r>
            <a:r>
              <a:rPr lang="nl-NL" sz="1900" b="1" kern="0" smtClean="0">
                <a:solidFill>
                  <a:srgbClr val="0000FF"/>
                </a:solidFill>
                <a:latin typeface="Arial" charset="0"/>
              </a:rPr>
              <a:t>GDPT thẩm </a:t>
            </a:r>
            <a:r>
              <a:rPr lang="nl-NL" sz="1900" b="1" kern="0">
                <a:solidFill>
                  <a:srgbClr val="0000FF"/>
                </a:solidFill>
                <a:latin typeface="Arial" charset="0"/>
              </a:rPr>
              <a:t>định; </a:t>
            </a:r>
            <a:r>
              <a:rPr lang="nl-NL" sz="1900" b="1" kern="0">
                <a:solidFill>
                  <a:srgbClr val="FF3399"/>
                </a:solidFill>
                <a:latin typeface="Arial" charset="0"/>
              </a:rPr>
              <a:t>quy định tiêu chuẩn, quy trình biên soạn, chỉnh sửa chương trình </a:t>
            </a:r>
            <a:r>
              <a:rPr lang="nl-NL" sz="1900" b="1" kern="0" smtClean="0">
                <a:solidFill>
                  <a:srgbClr val="FF3399"/>
                </a:solidFill>
                <a:latin typeface="Arial" charset="0"/>
              </a:rPr>
              <a:t>GDPT;</a:t>
            </a:r>
            <a:r>
              <a:rPr lang="nl-NL" sz="1900" b="1" kern="0" smtClean="0">
                <a:solidFill>
                  <a:srgbClr val="0000FF"/>
                </a:solidFill>
                <a:latin typeface="Arial" charset="0"/>
              </a:rPr>
              <a:t> </a:t>
            </a:r>
            <a:r>
              <a:rPr lang="nl-NL" sz="1900" b="1" kern="0">
                <a:solidFill>
                  <a:srgbClr val="008000"/>
                </a:solidFill>
                <a:latin typeface="Arial" charset="0"/>
              </a:rPr>
              <a:t>quy định về mục tiêu, đối tượng, quy mô, thời gian thực nghiệm một số nội dung, phương pháp giáo dục mới trong </a:t>
            </a:r>
            <a:r>
              <a:rPr lang="nl-NL" sz="1900" b="1" kern="0" smtClean="0">
                <a:solidFill>
                  <a:srgbClr val="008000"/>
                </a:solidFill>
                <a:latin typeface="Arial" charset="0"/>
              </a:rPr>
              <a:t>CSGD phổ </a:t>
            </a:r>
            <a:r>
              <a:rPr lang="nl-NL" sz="1900" b="1" kern="0">
                <a:solidFill>
                  <a:srgbClr val="008000"/>
                </a:solidFill>
                <a:latin typeface="Arial" charset="0"/>
              </a:rPr>
              <a:t>thông;</a:t>
            </a:r>
            <a:r>
              <a:rPr lang="nl-NL" sz="1900" b="1" kern="0">
                <a:solidFill>
                  <a:srgbClr val="0000FF"/>
                </a:solidFill>
                <a:latin typeface="Arial" charset="0"/>
              </a:rPr>
              <a:t> </a:t>
            </a:r>
            <a:r>
              <a:rPr lang="nl-NL" sz="1900" b="1" kern="0">
                <a:solidFill>
                  <a:srgbClr val="CC3300"/>
                </a:solidFill>
                <a:latin typeface="Arial" charset="0"/>
              </a:rPr>
              <a:t>quy định nhiệm vụ, quyền hạn, phương thức hoạt động, tiêu chuẩn, số lượng và cơ cấu thành viên</a:t>
            </a:r>
            <a:r>
              <a:rPr lang="nl-NL" sz="1900" b="1" kern="0">
                <a:solidFill>
                  <a:srgbClr val="0000FF"/>
                </a:solidFill>
                <a:latin typeface="Arial" charset="0"/>
              </a:rPr>
              <a:t> của Hội đồng quốc gia thẩm định chương trình </a:t>
            </a:r>
            <a:r>
              <a:rPr lang="nl-NL" sz="1900" b="1" kern="0" smtClean="0">
                <a:solidFill>
                  <a:srgbClr val="0000FF"/>
                </a:solidFill>
                <a:latin typeface="Arial" charset="0"/>
              </a:rPr>
              <a:t>GDPT. </a:t>
            </a:r>
            <a:endParaRPr lang="nb-NO" sz="1900" b="1" kern="0">
              <a:solidFill>
                <a:srgbClr val="0000FF"/>
              </a:solidFill>
              <a:latin typeface="Arial" charset="0"/>
            </a:endParaRPr>
          </a:p>
        </p:txBody>
      </p:sp>
    </p:spTree>
    <p:extLst>
      <p:ext uri="{BB962C8B-B14F-4D97-AF65-F5344CB8AC3E}">
        <p14:creationId xmlns:p14="http://schemas.microsoft.com/office/powerpoint/2010/main" val="685715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hai</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hóa chủ trương đổi mới </a:t>
            </a:r>
            <a:r>
              <a:rPr lang="vi-VN" sz="2200" b="1" smtClean="0">
                <a:solidFill>
                  <a:srgbClr val="FF0000"/>
                </a:solidFill>
                <a:latin typeface="Arial" panose="020B0604020202020204" pitchFamily="34" charset="0"/>
                <a:cs typeface="Arial" panose="020B0604020202020204" pitchFamily="34" charset="0"/>
              </a:rPr>
              <a:t>chương </a:t>
            </a:r>
            <a:r>
              <a:rPr lang="vi-VN" sz="2200" b="1">
                <a:solidFill>
                  <a:srgbClr val="FF0000"/>
                </a:solidFill>
                <a:latin typeface="Arial" panose="020B0604020202020204" pitchFamily="34" charset="0"/>
                <a:cs typeface="Arial" panose="020B0604020202020204" pitchFamily="34" charset="0"/>
              </a:rPr>
              <a:t>trình, </a:t>
            </a:r>
            <a:r>
              <a:rPr lang="en-US" sz="2200" b="1" smtClean="0">
                <a:solidFill>
                  <a:srgbClr val="FF0000"/>
                </a:solidFill>
                <a:latin typeface="Arial" panose="020B0604020202020204" pitchFamily="34" charset="0"/>
                <a:cs typeface="Arial" panose="020B0604020202020204" pitchFamily="34" charset="0"/>
              </a:rPr>
              <a:t>SGK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giáo </a:t>
            </a:r>
            <a:r>
              <a:rPr lang="vi-VN" sz="2200" b="1">
                <a:solidFill>
                  <a:srgbClr val="FF0000"/>
                </a:solidFill>
                <a:latin typeface="Arial" panose="020B0604020202020204" pitchFamily="34" charset="0"/>
                <a:cs typeface="Arial" panose="020B0604020202020204" pitchFamily="34" charset="0"/>
              </a:rPr>
              <a:t>dục phổ thông theo </a:t>
            </a:r>
            <a:r>
              <a:rPr lang="vi-VN" sz="2200" b="1">
                <a:solidFill>
                  <a:srgbClr val="008000"/>
                </a:solidFill>
                <a:latin typeface="Arial" panose="020B0604020202020204" pitchFamily="34" charset="0"/>
                <a:cs typeface="Arial" panose="020B0604020202020204" pitchFamily="34" charset="0"/>
              </a:rPr>
              <a:t>Nghị quyết số 29-NQ/TW </a:t>
            </a:r>
            <a:r>
              <a:rPr lang="vi-VN" sz="2200" b="1" smtClean="0">
                <a:solidFill>
                  <a:srgbClr val="FF0000"/>
                </a:solidFill>
                <a:latin typeface="Arial" panose="020B0604020202020204" pitchFamily="34" charset="0"/>
                <a:cs typeface="Arial" panose="020B0604020202020204" pitchFamily="34" charset="0"/>
              </a:rPr>
              <a:t>và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008000"/>
                </a:solidFill>
                <a:latin typeface="Arial" panose="020B0604020202020204" pitchFamily="34" charset="0"/>
                <a:cs typeface="Arial" panose="020B0604020202020204" pitchFamily="34" charset="0"/>
              </a:rPr>
              <a:t>Nghị </a:t>
            </a:r>
            <a:r>
              <a:rPr lang="vi-VN" sz="2200" b="1">
                <a:solidFill>
                  <a:srgbClr val="008000"/>
                </a:solidFill>
                <a:latin typeface="Arial" panose="020B0604020202020204" pitchFamily="34" charset="0"/>
                <a:cs typeface="Arial" panose="020B0604020202020204" pitchFamily="34" charset="0"/>
              </a:rPr>
              <a:t>quyết số 88/2014/QH13</a:t>
            </a:r>
            <a:endParaRPr lang="en-US" sz="2200" b="1">
              <a:solidFill>
                <a:srgbClr val="008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5000"/>
              </a:lnSpc>
              <a:spcBef>
                <a:spcPts val="600"/>
              </a:spcBef>
              <a:spcAft>
                <a:spcPts val="0"/>
              </a:spcAft>
              <a:buClr>
                <a:srgbClr val="FF0000"/>
              </a:buClr>
              <a:buFont typeface="Wingdings" panose="05000000000000000000" pitchFamily="2" charset="2"/>
              <a:buChar char="v"/>
              <a:defRPr/>
            </a:pPr>
            <a:r>
              <a:rPr lang="nl-NL" sz="1900" b="1" kern="0" smtClean="0">
                <a:solidFill>
                  <a:srgbClr val="FF0000"/>
                </a:solidFill>
                <a:latin typeface="Arial" charset="0"/>
              </a:rPr>
              <a:t>Điều </a:t>
            </a:r>
            <a:r>
              <a:rPr lang="nl-NL" sz="1900" b="1" kern="0">
                <a:solidFill>
                  <a:srgbClr val="FF0000"/>
                </a:solidFill>
                <a:latin typeface="Arial" charset="0"/>
              </a:rPr>
              <a:t>32. Sách giáo khoa giáo dục phổ thông</a:t>
            </a:r>
          </a:p>
          <a:p>
            <a:pPr marL="565150" indent="-457200" algn="just" eaLnBrk="1" hangingPunct="1">
              <a:lnSpc>
                <a:spcPct val="105000"/>
              </a:lnSpc>
              <a:spcBef>
                <a:spcPts val="600"/>
              </a:spcBef>
              <a:spcAft>
                <a:spcPts val="0"/>
              </a:spcAft>
              <a:buClr>
                <a:srgbClr val="FF0000"/>
              </a:buClr>
              <a:buFont typeface="+mj-lt"/>
              <a:buAutoNum type="arabicPeriod"/>
              <a:defRPr/>
            </a:pPr>
            <a:r>
              <a:rPr lang="nl-NL" sz="1900" b="1" kern="0" smtClean="0">
                <a:solidFill>
                  <a:srgbClr val="0000FF"/>
                </a:solidFill>
                <a:latin typeface="Arial" charset="0"/>
              </a:rPr>
              <a:t>SGK </a:t>
            </a:r>
            <a:r>
              <a:rPr lang="nl-NL" sz="1900" b="1" kern="0">
                <a:solidFill>
                  <a:srgbClr val="0000FF"/>
                </a:solidFill>
                <a:latin typeface="Arial" charset="0"/>
              </a:rPr>
              <a:t>giáo dục phổ thông được quy định như </a:t>
            </a:r>
            <a:r>
              <a:rPr lang="nl-NL" sz="1900" b="1" kern="0" smtClean="0">
                <a:solidFill>
                  <a:srgbClr val="0000FF"/>
                </a:solidFill>
                <a:latin typeface="Arial" charset="0"/>
              </a:rPr>
              <a:t>sau:</a:t>
            </a:r>
          </a:p>
          <a:p>
            <a:pPr marL="565150" indent="-457200" algn="just" eaLnBrk="1" hangingPunct="1">
              <a:lnSpc>
                <a:spcPct val="105000"/>
              </a:lnSpc>
              <a:spcBef>
                <a:spcPts val="600"/>
              </a:spcBef>
              <a:spcAft>
                <a:spcPts val="0"/>
              </a:spcAft>
              <a:buClr>
                <a:srgbClr val="FF0000"/>
              </a:buClr>
              <a:buFont typeface="+mj-lt"/>
              <a:buAutoNum type="alphaLcParenR"/>
              <a:defRPr/>
            </a:pPr>
            <a:r>
              <a:rPr lang="nl-NL" sz="1900" b="1" kern="0" smtClean="0">
                <a:solidFill>
                  <a:srgbClr val="0000FF"/>
                </a:solidFill>
                <a:latin typeface="Arial" charset="0"/>
              </a:rPr>
              <a:t>SGK triển </a:t>
            </a:r>
            <a:r>
              <a:rPr lang="nl-NL" sz="1900" b="1" kern="0">
                <a:solidFill>
                  <a:srgbClr val="0000FF"/>
                </a:solidFill>
                <a:latin typeface="Arial" charset="0"/>
              </a:rPr>
              <a:t>khai chương trình </a:t>
            </a:r>
            <a:r>
              <a:rPr lang="nl-NL" sz="1900" b="1" kern="0" smtClean="0">
                <a:solidFill>
                  <a:srgbClr val="0000FF"/>
                </a:solidFill>
                <a:latin typeface="Arial" charset="0"/>
              </a:rPr>
              <a:t>GDPT, </a:t>
            </a:r>
            <a:r>
              <a:rPr lang="nl-NL" sz="1900" b="1" kern="0">
                <a:solidFill>
                  <a:srgbClr val="0000FF"/>
                </a:solidFill>
                <a:latin typeface="Arial" charset="0"/>
              </a:rPr>
              <a:t>cụ thể hóa yêu cầu của chương trình </a:t>
            </a:r>
            <a:r>
              <a:rPr lang="nl-NL" sz="1900" b="1" kern="0" smtClean="0">
                <a:solidFill>
                  <a:srgbClr val="0000FF"/>
                </a:solidFill>
                <a:latin typeface="Arial" charset="0"/>
              </a:rPr>
              <a:t>GDPT về </a:t>
            </a:r>
            <a:r>
              <a:rPr lang="nl-NL" sz="1900" b="1" kern="0">
                <a:solidFill>
                  <a:srgbClr val="0000FF"/>
                </a:solidFill>
                <a:latin typeface="Arial" charset="0"/>
              </a:rPr>
              <a:t>mục tiêu, nội dung giáo dục, yêu cầu về phẩm chất và năng lực của học sinh; định hướng về phương pháp giảng dạy và cách thức kiểm tra, đánh giá chất lượng giáo dục; nội dung và hình thức </a:t>
            </a:r>
            <a:r>
              <a:rPr lang="nl-NL" sz="1900" b="1" kern="0" smtClean="0">
                <a:solidFill>
                  <a:srgbClr val="0000FF"/>
                </a:solidFill>
                <a:latin typeface="Arial" charset="0"/>
              </a:rPr>
              <a:t>SGK không </a:t>
            </a:r>
            <a:r>
              <a:rPr lang="nl-NL" sz="1900" b="1" kern="0">
                <a:solidFill>
                  <a:srgbClr val="0000FF"/>
                </a:solidFill>
                <a:latin typeface="Arial" charset="0"/>
              </a:rPr>
              <a:t>mang định kiến dân tộc, tôn giáo, nghề nghiệp, giới, lứa tuổi và địa vị xã hội; </a:t>
            </a:r>
            <a:r>
              <a:rPr lang="nl-NL" sz="1900" b="1" kern="0" smtClean="0">
                <a:solidFill>
                  <a:srgbClr val="0000FF"/>
                </a:solidFill>
                <a:latin typeface="Arial" charset="0"/>
              </a:rPr>
              <a:t>SGK thể </a:t>
            </a:r>
            <a:r>
              <a:rPr lang="nl-NL" sz="1900" b="1" kern="0">
                <a:solidFill>
                  <a:srgbClr val="0000FF"/>
                </a:solidFill>
                <a:latin typeface="Arial" charset="0"/>
              </a:rPr>
              <a:t>hiện dưới dạng sách in, sách chữ nổi Braille, sách điện </a:t>
            </a:r>
            <a:r>
              <a:rPr lang="nl-NL" sz="1900" b="1" kern="0" smtClean="0">
                <a:solidFill>
                  <a:srgbClr val="0000FF"/>
                </a:solidFill>
                <a:latin typeface="Arial" charset="0"/>
              </a:rPr>
              <a:t>tử;</a:t>
            </a:r>
          </a:p>
          <a:p>
            <a:pPr marL="565150" indent="-457200" algn="just" eaLnBrk="1" hangingPunct="1">
              <a:lnSpc>
                <a:spcPct val="105000"/>
              </a:lnSpc>
              <a:spcBef>
                <a:spcPts val="600"/>
              </a:spcBef>
              <a:spcAft>
                <a:spcPts val="0"/>
              </a:spcAft>
              <a:buClr>
                <a:srgbClr val="FF0000"/>
              </a:buClr>
              <a:buFont typeface="+mj-lt"/>
              <a:buAutoNum type="alphaLcParenR"/>
              <a:defRPr/>
            </a:pPr>
            <a:r>
              <a:rPr lang="nl-NL" sz="1900" b="1" kern="0" smtClean="0">
                <a:solidFill>
                  <a:srgbClr val="0000FF"/>
                </a:solidFill>
                <a:latin typeface="Arial" charset="0"/>
              </a:rPr>
              <a:t>Mỗi </a:t>
            </a:r>
            <a:r>
              <a:rPr lang="nl-NL" sz="1900" b="1" kern="0">
                <a:solidFill>
                  <a:srgbClr val="0000FF"/>
                </a:solidFill>
                <a:latin typeface="Arial" charset="0"/>
              </a:rPr>
              <a:t>môn học có một hoặc một số </a:t>
            </a:r>
            <a:r>
              <a:rPr lang="nl-NL" sz="1900" b="1" kern="0" smtClean="0">
                <a:solidFill>
                  <a:srgbClr val="0000FF"/>
                </a:solidFill>
                <a:latin typeface="Arial" charset="0"/>
              </a:rPr>
              <a:t>SGK; </a:t>
            </a:r>
            <a:r>
              <a:rPr lang="nl-NL" sz="1900" b="1" kern="0">
                <a:solidFill>
                  <a:srgbClr val="0000FF"/>
                </a:solidFill>
                <a:latin typeface="Arial" charset="0"/>
              </a:rPr>
              <a:t>thực hiện </a:t>
            </a:r>
            <a:r>
              <a:rPr lang="nl-NL" sz="1900" b="1" kern="0" smtClean="0">
                <a:solidFill>
                  <a:srgbClr val="0000FF"/>
                </a:solidFill>
                <a:latin typeface="Arial" charset="0"/>
              </a:rPr>
              <a:t>XHH việc </a:t>
            </a:r>
            <a:r>
              <a:rPr lang="nl-NL" sz="1900" b="1" kern="0">
                <a:solidFill>
                  <a:srgbClr val="0000FF"/>
                </a:solidFill>
                <a:latin typeface="Arial" charset="0"/>
              </a:rPr>
              <a:t>biên soạn </a:t>
            </a:r>
            <a:r>
              <a:rPr lang="nl-NL" sz="1900" b="1" kern="0" smtClean="0">
                <a:solidFill>
                  <a:srgbClr val="0000FF"/>
                </a:solidFill>
                <a:latin typeface="Arial" charset="0"/>
              </a:rPr>
              <a:t>SGK; </a:t>
            </a:r>
            <a:r>
              <a:rPr lang="nl-NL" sz="1900" b="1" kern="0">
                <a:solidFill>
                  <a:srgbClr val="0000FF"/>
                </a:solidFill>
                <a:latin typeface="Arial" charset="0"/>
              </a:rPr>
              <a:t>việc xuất bản </a:t>
            </a:r>
            <a:r>
              <a:rPr lang="nl-NL" sz="1900" b="1" kern="0" smtClean="0">
                <a:solidFill>
                  <a:srgbClr val="0000FF"/>
                </a:solidFill>
                <a:latin typeface="Arial" charset="0"/>
              </a:rPr>
              <a:t>SGK thực </a:t>
            </a:r>
            <a:r>
              <a:rPr lang="nl-NL" sz="1900" b="1" kern="0">
                <a:solidFill>
                  <a:srgbClr val="0000FF"/>
                </a:solidFill>
                <a:latin typeface="Arial" charset="0"/>
              </a:rPr>
              <a:t>hiện theo quy định của pháp luật; </a:t>
            </a:r>
            <a:endParaRPr lang="nl-NL"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nl-NL" sz="1900" b="1" kern="0" smtClean="0">
                <a:solidFill>
                  <a:srgbClr val="FF3399"/>
                </a:solidFill>
                <a:latin typeface="Arial" charset="0"/>
              </a:rPr>
              <a:t>UBND cấp </a:t>
            </a:r>
            <a:r>
              <a:rPr lang="nl-NL" sz="1900" b="1" kern="0">
                <a:solidFill>
                  <a:srgbClr val="FF3399"/>
                </a:solidFill>
                <a:latin typeface="Arial" charset="0"/>
              </a:rPr>
              <a:t>tỉnh quyết định việc lựa chọn </a:t>
            </a:r>
            <a:r>
              <a:rPr lang="nl-NL" sz="1900" b="1" kern="0" smtClean="0">
                <a:solidFill>
                  <a:srgbClr val="FF3399"/>
                </a:solidFill>
                <a:latin typeface="Arial" charset="0"/>
              </a:rPr>
              <a:t>SGK sử </a:t>
            </a:r>
            <a:r>
              <a:rPr lang="nl-NL" sz="1900" b="1" kern="0">
                <a:solidFill>
                  <a:srgbClr val="FF3399"/>
                </a:solidFill>
                <a:latin typeface="Arial" charset="0"/>
              </a:rPr>
              <a:t>dụng ổn định trong cơ sở </a:t>
            </a:r>
            <a:r>
              <a:rPr lang="nl-NL" sz="1900" b="1" kern="0" smtClean="0">
                <a:solidFill>
                  <a:srgbClr val="FF3399"/>
                </a:solidFill>
                <a:latin typeface="Arial" charset="0"/>
              </a:rPr>
              <a:t>GDPT trên </a:t>
            </a:r>
            <a:r>
              <a:rPr lang="nl-NL" sz="1900" b="1" kern="0">
                <a:solidFill>
                  <a:srgbClr val="FF3399"/>
                </a:solidFill>
                <a:latin typeface="Arial" charset="0"/>
              </a:rPr>
              <a:t>địa bàn theo quy định của Bộ trưởng Bộ </a:t>
            </a:r>
            <a:r>
              <a:rPr lang="nl-NL" sz="1900" b="1" kern="0" smtClean="0">
                <a:solidFill>
                  <a:srgbClr val="FF3399"/>
                </a:solidFill>
                <a:latin typeface="Arial" charset="0"/>
              </a:rPr>
              <a:t>GDĐT;</a:t>
            </a:r>
          </a:p>
          <a:p>
            <a:pPr marL="565150" indent="-457200" algn="just" eaLnBrk="1" hangingPunct="1">
              <a:lnSpc>
                <a:spcPct val="105000"/>
              </a:lnSpc>
              <a:spcBef>
                <a:spcPts val="600"/>
              </a:spcBef>
              <a:spcAft>
                <a:spcPts val="0"/>
              </a:spcAft>
              <a:buClr>
                <a:srgbClr val="FF0000"/>
              </a:buClr>
              <a:buFont typeface="+mj-lt"/>
              <a:buAutoNum type="alphaLcParenR"/>
              <a:defRPr/>
            </a:pPr>
            <a:r>
              <a:rPr lang="nl-NL" sz="1900" b="1" kern="0" smtClean="0">
                <a:solidFill>
                  <a:srgbClr val="008000"/>
                </a:solidFill>
                <a:latin typeface="Arial" charset="0"/>
              </a:rPr>
              <a:t>Tài </a:t>
            </a:r>
            <a:r>
              <a:rPr lang="nl-NL" sz="1900" b="1" kern="0">
                <a:solidFill>
                  <a:srgbClr val="008000"/>
                </a:solidFill>
                <a:latin typeface="Arial" charset="0"/>
              </a:rPr>
              <a:t>liệu giáo dục địa phương do </a:t>
            </a:r>
            <a:r>
              <a:rPr lang="nl-NL" sz="1900" b="1" kern="0" smtClean="0">
                <a:solidFill>
                  <a:srgbClr val="008000"/>
                </a:solidFill>
                <a:latin typeface="Arial" charset="0"/>
              </a:rPr>
              <a:t>UBND cấp </a:t>
            </a:r>
            <a:r>
              <a:rPr lang="nl-NL" sz="1900" b="1" kern="0">
                <a:solidFill>
                  <a:srgbClr val="008000"/>
                </a:solidFill>
                <a:latin typeface="Arial" charset="0"/>
              </a:rPr>
              <a:t>tỉnh tổ chức biên soạn đáp ứng nhu cầu và phù hợp với đặc điểm của địa phương, được hội đồng thẩm định cấp tỉnh thẩm định và Bộ trưởng Bộ </a:t>
            </a:r>
            <a:r>
              <a:rPr lang="nl-NL" sz="1900" b="1" kern="0" smtClean="0">
                <a:solidFill>
                  <a:srgbClr val="008000"/>
                </a:solidFill>
                <a:latin typeface="Arial" charset="0"/>
              </a:rPr>
              <a:t>GDĐT phê </a:t>
            </a:r>
            <a:r>
              <a:rPr lang="nl-NL" sz="1900" b="1" kern="0">
                <a:solidFill>
                  <a:srgbClr val="008000"/>
                </a:solidFill>
                <a:latin typeface="Arial" charset="0"/>
              </a:rPr>
              <a:t>duyệt</a:t>
            </a:r>
            <a:r>
              <a:rPr lang="nl-NL" sz="1900" b="1" kern="0" smtClean="0">
                <a:solidFill>
                  <a:srgbClr val="008000"/>
                </a:solidFill>
                <a:latin typeface="Arial" charset="0"/>
              </a:rPr>
              <a:t>.</a:t>
            </a:r>
            <a:endParaRPr lang="nb-NO" sz="1900" b="1" kern="0">
              <a:solidFill>
                <a:srgbClr val="008000"/>
              </a:solidFill>
              <a:latin typeface="Arial" charset="0"/>
            </a:endParaRPr>
          </a:p>
        </p:txBody>
      </p:sp>
    </p:spTree>
    <p:extLst>
      <p:ext uri="{BB962C8B-B14F-4D97-AF65-F5344CB8AC3E}">
        <p14:creationId xmlns:p14="http://schemas.microsoft.com/office/powerpoint/2010/main" val="3240257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hai</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hóa chủ trương đổi mới </a:t>
            </a:r>
            <a:r>
              <a:rPr lang="vi-VN" sz="2200" b="1" smtClean="0">
                <a:solidFill>
                  <a:srgbClr val="FF0000"/>
                </a:solidFill>
                <a:latin typeface="Arial" panose="020B0604020202020204" pitchFamily="34" charset="0"/>
                <a:cs typeface="Arial" panose="020B0604020202020204" pitchFamily="34" charset="0"/>
              </a:rPr>
              <a:t>chương </a:t>
            </a:r>
            <a:r>
              <a:rPr lang="vi-VN" sz="2200" b="1">
                <a:solidFill>
                  <a:srgbClr val="FF0000"/>
                </a:solidFill>
                <a:latin typeface="Arial" panose="020B0604020202020204" pitchFamily="34" charset="0"/>
                <a:cs typeface="Arial" panose="020B0604020202020204" pitchFamily="34" charset="0"/>
              </a:rPr>
              <a:t>trình, </a:t>
            </a:r>
            <a:r>
              <a:rPr lang="en-US" sz="2200" b="1" smtClean="0">
                <a:solidFill>
                  <a:srgbClr val="FF0000"/>
                </a:solidFill>
                <a:latin typeface="Arial" panose="020B0604020202020204" pitchFamily="34" charset="0"/>
                <a:cs typeface="Arial" panose="020B0604020202020204" pitchFamily="34" charset="0"/>
              </a:rPr>
              <a:t>SGK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giáo </a:t>
            </a:r>
            <a:r>
              <a:rPr lang="vi-VN" sz="2200" b="1">
                <a:solidFill>
                  <a:srgbClr val="FF0000"/>
                </a:solidFill>
                <a:latin typeface="Arial" panose="020B0604020202020204" pitchFamily="34" charset="0"/>
                <a:cs typeface="Arial" panose="020B0604020202020204" pitchFamily="34" charset="0"/>
              </a:rPr>
              <a:t>dục phổ thông theo </a:t>
            </a:r>
            <a:r>
              <a:rPr lang="vi-VN" sz="2200" b="1">
                <a:solidFill>
                  <a:srgbClr val="008000"/>
                </a:solidFill>
                <a:latin typeface="Arial" panose="020B0604020202020204" pitchFamily="34" charset="0"/>
                <a:cs typeface="Arial" panose="020B0604020202020204" pitchFamily="34" charset="0"/>
              </a:rPr>
              <a:t>Nghị quyết số 29-NQ/TW </a:t>
            </a:r>
            <a:r>
              <a:rPr lang="vi-VN" sz="2200" b="1" smtClean="0">
                <a:solidFill>
                  <a:srgbClr val="FF0000"/>
                </a:solidFill>
                <a:latin typeface="Arial" panose="020B0604020202020204" pitchFamily="34" charset="0"/>
                <a:cs typeface="Arial" panose="020B0604020202020204" pitchFamily="34" charset="0"/>
              </a:rPr>
              <a:t>và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008000"/>
                </a:solidFill>
                <a:latin typeface="Arial" panose="020B0604020202020204" pitchFamily="34" charset="0"/>
                <a:cs typeface="Arial" panose="020B0604020202020204" pitchFamily="34" charset="0"/>
              </a:rPr>
              <a:t>Nghị </a:t>
            </a:r>
            <a:r>
              <a:rPr lang="vi-VN" sz="2200" b="1">
                <a:solidFill>
                  <a:srgbClr val="008000"/>
                </a:solidFill>
                <a:latin typeface="Arial" panose="020B0604020202020204" pitchFamily="34" charset="0"/>
                <a:cs typeface="Arial" panose="020B0604020202020204" pitchFamily="34" charset="0"/>
              </a:rPr>
              <a:t>quyết số 88/2014/QH13</a:t>
            </a:r>
            <a:endParaRPr lang="en-US" sz="2200" b="1">
              <a:solidFill>
                <a:srgbClr val="008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5000"/>
              </a:lnSpc>
              <a:spcBef>
                <a:spcPts val="600"/>
              </a:spcBef>
              <a:spcAft>
                <a:spcPts val="0"/>
              </a:spcAft>
              <a:buClr>
                <a:srgbClr val="FF0000"/>
              </a:buClr>
              <a:buFont typeface="Wingdings" panose="05000000000000000000" pitchFamily="2" charset="2"/>
              <a:buChar char="v"/>
              <a:defRPr/>
            </a:pPr>
            <a:r>
              <a:rPr lang="nl-NL" sz="1900" b="1" kern="0" smtClean="0">
                <a:solidFill>
                  <a:srgbClr val="FF0000"/>
                </a:solidFill>
                <a:latin typeface="Arial" charset="0"/>
              </a:rPr>
              <a:t>Điều </a:t>
            </a:r>
            <a:r>
              <a:rPr lang="nl-NL" sz="1900" b="1" kern="0">
                <a:solidFill>
                  <a:srgbClr val="FF0000"/>
                </a:solidFill>
                <a:latin typeface="Arial" charset="0"/>
              </a:rPr>
              <a:t>32. Sách giáo khoa giáo dục phổ thông</a:t>
            </a:r>
          </a:p>
          <a:p>
            <a:pPr marL="565150" indent="-457200" algn="just" eaLnBrk="1" hangingPunct="1">
              <a:lnSpc>
                <a:spcPct val="105000"/>
              </a:lnSpc>
              <a:spcBef>
                <a:spcPts val="600"/>
              </a:spcBef>
              <a:spcAft>
                <a:spcPts val="0"/>
              </a:spcAft>
              <a:buClr>
                <a:srgbClr val="FF0000"/>
              </a:buClr>
              <a:buFont typeface="+mj-lt"/>
              <a:buAutoNum type="arabicPeriod" startAt="2"/>
              <a:defRPr/>
            </a:pPr>
            <a:r>
              <a:rPr lang="nl-NL" sz="1900" b="1" kern="0" smtClean="0">
                <a:solidFill>
                  <a:srgbClr val="0000FF"/>
                </a:solidFill>
                <a:latin typeface="Arial" charset="0"/>
              </a:rPr>
              <a:t>Hội </a:t>
            </a:r>
            <a:r>
              <a:rPr lang="nl-NL" sz="1900" b="1" kern="0">
                <a:solidFill>
                  <a:srgbClr val="0000FF"/>
                </a:solidFill>
                <a:latin typeface="Arial" charset="0"/>
              </a:rPr>
              <a:t>đồng quốc gia thẩm định </a:t>
            </a:r>
            <a:r>
              <a:rPr lang="nl-NL" sz="1900" b="1" kern="0" smtClean="0">
                <a:solidFill>
                  <a:srgbClr val="0000FF"/>
                </a:solidFill>
                <a:latin typeface="Arial" charset="0"/>
              </a:rPr>
              <a:t>SGK do </a:t>
            </a:r>
            <a:r>
              <a:rPr lang="nl-NL" sz="1900" b="1" kern="0">
                <a:solidFill>
                  <a:srgbClr val="0000FF"/>
                </a:solidFill>
                <a:latin typeface="Arial" charset="0"/>
              </a:rPr>
              <a:t>Bộ trưởng Bộ </a:t>
            </a:r>
            <a:r>
              <a:rPr lang="nl-NL" sz="1900" b="1" kern="0" smtClean="0">
                <a:solidFill>
                  <a:srgbClr val="0000FF"/>
                </a:solidFill>
                <a:latin typeface="Arial" charset="0"/>
              </a:rPr>
              <a:t>GDĐT thành </a:t>
            </a:r>
            <a:r>
              <a:rPr lang="nl-NL" sz="1900" b="1" kern="0">
                <a:solidFill>
                  <a:srgbClr val="0000FF"/>
                </a:solidFill>
                <a:latin typeface="Arial" charset="0"/>
              </a:rPr>
              <a:t>lập theo từng môn học, hoạt động giáo dục ở từng cấp học để thẩm định </a:t>
            </a:r>
            <a:r>
              <a:rPr lang="nl-NL" sz="1900" b="1" kern="0" smtClean="0">
                <a:solidFill>
                  <a:srgbClr val="0000FF"/>
                </a:solidFill>
                <a:latin typeface="Arial" charset="0"/>
              </a:rPr>
              <a:t>SGK. Hội </a:t>
            </a:r>
            <a:r>
              <a:rPr lang="nl-NL" sz="1900" b="1" kern="0">
                <a:solidFill>
                  <a:srgbClr val="0000FF"/>
                </a:solidFill>
                <a:latin typeface="Arial" charset="0"/>
              </a:rPr>
              <a:t>đồng gồm nhà giáo, </a:t>
            </a:r>
            <a:r>
              <a:rPr lang="nl-NL" sz="1900" b="1" kern="0" smtClean="0">
                <a:solidFill>
                  <a:srgbClr val="0000FF"/>
                </a:solidFill>
                <a:latin typeface="Arial" charset="0"/>
              </a:rPr>
              <a:t>CBQL giáo </a:t>
            </a:r>
            <a:r>
              <a:rPr lang="nl-NL" sz="1900" b="1" kern="0">
                <a:solidFill>
                  <a:srgbClr val="0000FF"/>
                </a:solidFill>
                <a:latin typeface="Arial" charset="0"/>
              </a:rPr>
              <a:t>dục, nhà khoa học có kinh nghiệm, uy tín về giáo dục và đại diện cơ quan, tổ chức có liên quan. Hội đồng phải có </a:t>
            </a:r>
            <a:r>
              <a:rPr lang="nl-NL" sz="1900" b="1" kern="0">
                <a:solidFill>
                  <a:srgbClr val="FF3399"/>
                </a:solidFill>
                <a:latin typeface="Arial" charset="0"/>
              </a:rPr>
              <a:t>ít nhất </a:t>
            </a:r>
            <a:r>
              <a:rPr lang="nl-NL" sz="1900" b="1" kern="0" smtClean="0">
                <a:solidFill>
                  <a:srgbClr val="FF3399"/>
                </a:solidFill>
                <a:latin typeface="Arial" charset="0"/>
              </a:rPr>
              <a:t>1/3 tổng </a:t>
            </a:r>
            <a:r>
              <a:rPr lang="nl-NL" sz="1900" b="1" kern="0">
                <a:solidFill>
                  <a:srgbClr val="FF3399"/>
                </a:solidFill>
                <a:latin typeface="Arial" charset="0"/>
              </a:rPr>
              <a:t>số thành viên </a:t>
            </a:r>
            <a:r>
              <a:rPr lang="nl-NL" sz="1900" b="1" kern="0">
                <a:solidFill>
                  <a:srgbClr val="0000FF"/>
                </a:solidFill>
                <a:latin typeface="Arial" charset="0"/>
              </a:rPr>
              <a:t>là nhà giáo đang giảng dạy ở cấp học tương ứng. Hội đồng và thành viên Hội đồng phải chịu trách nhiệm về nội dung và chất lượng thẩm </a:t>
            </a:r>
            <a:r>
              <a:rPr lang="nl-NL" sz="1900" b="1" kern="0" smtClean="0">
                <a:solidFill>
                  <a:srgbClr val="0000FF"/>
                </a:solidFill>
                <a:latin typeface="Arial" charset="0"/>
              </a:rPr>
              <a:t>định.</a:t>
            </a:r>
          </a:p>
          <a:p>
            <a:pPr marL="565150" indent="-457200" algn="just" eaLnBrk="1" hangingPunct="1">
              <a:lnSpc>
                <a:spcPct val="105000"/>
              </a:lnSpc>
              <a:spcBef>
                <a:spcPts val="600"/>
              </a:spcBef>
              <a:spcAft>
                <a:spcPts val="0"/>
              </a:spcAft>
              <a:buClr>
                <a:srgbClr val="FF0000"/>
              </a:buClr>
              <a:buFont typeface="+mj-lt"/>
              <a:buAutoNum type="arabicPeriod" startAt="2"/>
              <a:defRPr/>
            </a:pPr>
            <a:r>
              <a:rPr lang="nl-NL" sz="1900" b="1" kern="0" smtClean="0">
                <a:solidFill>
                  <a:srgbClr val="0000FF"/>
                </a:solidFill>
                <a:latin typeface="Arial" charset="0"/>
              </a:rPr>
              <a:t>Bộ </a:t>
            </a:r>
            <a:r>
              <a:rPr lang="nl-NL" sz="1900" b="1" kern="0">
                <a:solidFill>
                  <a:srgbClr val="0000FF"/>
                </a:solidFill>
                <a:latin typeface="Arial" charset="0"/>
              </a:rPr>
              <a:t>trưởng Bộ </a:t>
            </a:r>
            <a:r>
              <a:rPr lang="nl-NL" sz="1900" b="1" kern="0" smtClean="0">
                <a:solidFill>
                  <a:srgbClr val="0000FF"/>
                </a:solidFill>
                <a:latin typeface="Arial" charset="0"/>
              </a:rPr>
              <a:t>GDĐT chịu </a:t>
            </a:r>
            <a:r>
              <a:rPr lang="nl-NL" sz="1900" b="1" kern="0">
                <a:solidFill>
                  <a:srgbClr val="0000FF"/>
                </a:solidFill>
                <a:latin typeface="Arial" charset="0"/>
              </a:rPr>
              <a:t>trách nhiệm về </a:t>
            </a:r>
            <a:r>
              <a:rPr lang="nl-NL" sz="1900" b="1" kern="0" smtClean="0">
                <a:solidFill>
                  <a:srgbClr val="0000FF"/>
                </a:solidFill>
                <a:latin typeface="Arial" charset="0"/>
              </a:rPr>
              <a:t>SGK GDPT; </a:t>
            </a:r>
            <a:r>
              <a:rPr lang="nl-NL" sz="1900" b="1" kern="0">
                <a:solidFill>
                  <a:srgbClr val="0000FF"/>
                </a:solidFill>
                <a:latin typeface="Arial" charset="0"/>
              </a:rPr>
              <a:t>phê duyệt </a:t>
            </a:r>
            <a:r>
              <a:rPr lang="nl-NL" sz="1900" b="1" kern="0" smtClean="0">
                <a:solidFill>
                  <a:srgbClr val="0000FF"/>
                </a:solidFill>
                <a:latin typeface="Arial" charset="0"/>
              </a:rPr>
              <a:t>SGK để </a:t>
            </a:r>
            <a:r>
              <a:rPr lang="nl-NL" sz="1900" b="1" kern="0">
                <a:solidFill>
                  <a:srgbClr val="0000FF"/>
                </a:solidFill>
                <a:latin typeface="Arial" charset="0"/>
              </a:rPr>
              <a:t>sử dụng trong cơ sở </a:t>
            </a:r>
            <a:r>
              <a:rPr lang="nl-NL" sz="1900" b="1" kern="0" smtClean="0">
                <a:solidFill>
                  <a:srgbClr val="0000FF"/>
                </a:solidFill>
                <a:latin typeface="Arial" charset="0"/>
              </a:rPr>
              <a:t>GDPT sau </a:t>
            </a:r>
            <a:r>
              <a:rPr lang="nl-NL" sz="1900" b="1" kern="0">
                <a:solidFill>
                  <a:srgbClr val="0000FF"/>
                </a:solidFill>
                <a:latin typeface="Arial" charset="0"/>
              </a:rPr>
              <a:t>khi được Hội đồng quốc gia thẩm định </a:t>
            </a:r>
            <a:r>
              <a:rPr lang="nl-NL" sz="1900" b="1" kern="0" smtClean="0">
                <a:solidFill>
                  <a:srgbClr val="0000FF"/>
                </a:solidFill>
                <a:latin typeface="Arial" charset="0"/>
              </a:rPr>
              <a:t>SGK thẩm </a:t>
            </a:r>
            <a:r>
              <a:rPr lang="nl-NL" sz="1900" b="1" kern="0">
                <a:solidFill>
                  <a:srgbClr val="0000FF"/>
                </a:solidFill>
                <a:latin typeface="Arial" charset="0"/>
              </a:rPr>
              <a:t>định; </a:t>
            </a:r>
            <a:r>
              <a:rPr lang="nl-NL" sz="1900" b="1" kern="0">
                <a:solidFill>
                  <a:srgbClr val="FF3399"/>
                </a:solidFill>
                <a:latin typeface="Arial" charset="0"/>
              </a:rPr>
              <a:t>quy định tiêu chuẩn, quy trình biên soạn, chỉnh sửa </a:t>
            </a:r>
            <a:r>
              <a:rPr lang="nl-NL" sz="1900" b="1" kern="0" smtClean="0">
                <a:solidFill>
                  <a:srgbClr val="FF3399"/>
                </a:solidFill>
                <a:latin typeface="Arial" charset="0"/>
              </a:rPr>
              <a:t>SGK GDPT</a:t>
            </a:r>
            <a:r>
              <a:rPr lang="nl-NL" sz="1900" b="1" kern="0" smtClean="0">
                <a:solidFill>
                  <a:srgbClr val="0000FF"/>
                </a:solidFill>
                <a:latin typeface="Arial" charset="0"/>
              </a:rPr>
              <a:t>; </a:t>
            </a:r>
            <a:r>
              <a:rPr lang="nl-NL" sz="1900" b="1" kern="0">
                <a:solidFill>
                  <a:srgbClr val="008000"/>
                </a:solidFill>
                <a:latin typeface="Arial" charset="0"/>
              </a:rPr>
              <a:t>quy định việc lựa chọn </a:t>
            </a:r>
            <a:r>
              <a:rPr lang="nl-NL" sz="1900" b="1" kern="0" smtClean="0">
                <a:solidFill>
                  <a:srgbClr val="008000"/>
                </a:solidFill>
                <a:latin typeface="Arial" charset="0"/>
              </a:rPr>
              <a:t>SGK trong </a:t>
            </a:r>
            <a:r>
              <a:rPr lang="nl-NL" sz="1900" b="1" kern="0">
                <a:solidFill>
                  <a:srgbClr val="008000"/>
                </a:solidFill>
                <a:latin typeface="Arial" charset="0"/>
              </a:rPr>
              <a:t>cơ sở </a:t>
            </a:r>
            <a:r>
              <a:rPr lang="nl-NL" sz="1900" b="1" kern="0" smtClean="0">
                <a:solidFill>
                  <a:srgbClr val="008000"/>
                </a:solidFill>
                <a:latin typeface="Arial" charset="0"/>
              </a:rPr>
              <a:t>GDPT</a:t>
            </a:r>
            <a:r>
              <a:rPr lang="nl-NL" sz="1900" b="1" kern="0" smtClean="0">
                <a:solidFill>
                  <a:srgbClr val="0000FF"/>
                </a:solidFill>
                <a:latin typeface="Arial" charset="0"/>
              </a:rPr>
              <a:t>; </a:t>
            </a:r>
            <a:r>
              <a:rPr lang="nl-NL" sz="1900" b="1" kern="0">
                <a:solidFill>
                  <a:srgbClr val="0000FF"/>
                </a:solidFill>
                <a:latin typeface="Arial" charset="0"/>
              </a:rPr>
              <a:t>quy định nhiệm vụ, quyền hạn, phương thức hoạt động, tiêu chuẩn, số lượng và cơ cấu thành viên của Hội đồng quốc gia thẩm định </a:t>
            </a:r>
            <a:r>
              <a:rPr lang="nl-NL" sz="1900" b="1" kern="0" smtClean="0">
                <a:solidFill>
                  <a:srgbClr val="0000FF"/>
                </a:solidFill>
                <a:latin typeface="Arial" charset="0"/>
              </a:rPr>
              <a:t>SGK và </a:t>
            </a:r>
            <a:r>
              <a:rPr lang="nl-NL" sz="1900" b="1" kern="0">
                <a:solidFill>
                  <a:srgbClr val="0000FF"/>
                </a:solidFill>
                <a:latin typeface="Arial" charset="0"/>
              </a:rPr>
              <a:t>hội đồng thẩm định cấp </a:t>
            </a:r>
            <a:r>
              <a:rPr lang="nl-NL" sz="1900" b="1" kern="0" smtClean="0">
                <a:solidFill>
                  <a:srgbClr val="0000FF"/>
                </a:solidFill>
                <a:latin typeface="Arial" charset="0"/>
              </a:rPr>
              <a:t>tỉnh.</a:t>
            </a:r>
          </a:p>
          <a:p>
            <a:pPr marL="565150" indent="-457200" algn="just" eaLnBrk="1" hangingPunct="1">
              <a:lnSpc>
                <a:spcPct val="105000"/>
              </a:lnSpc>
              <a:spcBef>
                <a:spcPts val="600"/>
              </a:spcBef>
              <a:spcAft>
                <a:spcPts val="0"/>
              </a:spcAft>
              <a:buClr>
                <a:srgbClr val="FF0000"/>
              </a:buClr>
              <a:buFont typeface="+mj-lt"/>
              <a:buAutoNum type="arabicPeriod" startAt="2"/>
              <a:defRPr/>
            </a:pPr>
            <a:r>
              <a:rPr lang="nl-NL" sz="1900" b="1" kern="0" smtClean="0">
                <a:solidFill>
                  <a:srgbClr val="FF3399"/>
                </a:solidFill>
                <a:latin typeface="Arial" charset="0"/>
              </a:rPr>
              <a:t>Chủ </a:t>
            </a:r>
            <a:r>
              <a:rPr lang="nl-NL" sz="1900" b="1" kern="0">
                <a:solidFill>
                  <a:srgbClr val="FF3399"/>
                </a:solidFill>
                <a:latin typeface="Arial" charset="0"/>
              </a:rPr>
              <a:t>tịch </a:t>
            </a:r>
            <a:r>
              <a:rPr lang="nl-NL" sz="1900" b="1" kern="0" smtClean="0">
                <a:solidFill>
                  <a:srgbClr val="FF3399"/>
                </a:solidFill>
                <a:latin typeface="Arial" charset="0"/>
              </a:rPr>
              <a:t>UBND cấp </a:t>
            </a:r>
            <a:r>
              <a:rPr lang="nl-NL" sz="1900" b="1" kern="0">
                <a:solidFill>
                  <a:srgbClr val="FF3399"/>
                </a:solidFill>
                <a:latin typeface="Arial" charset="0"/>
              </a:rPr>
              <a:t>tỉnh quyết định việc thành lập hội đồng thẩm định cấp tỉnh thẩm định tài liệu giáo dục địa phương.</a:t>
            </a:r>
            <a:endParaRPr lang="en-US" sz="1900" b="1" kern="0">
              <a:solidFill>
                <a:srgbClr val="FF3399"/>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startAt="2"/>
              <a:defRPr/>
            </a:pPr>
            <a:endParaRPr lang="nb-NO" sz="1900" b="1" kern="0">
              <a:solidFill>
                <a:srgbClr val="0000FF"/>
              </a:solidFill>
              <a:latin typeface="Arial" charset="0"/>
            </a:endParaRPr>
          </a:p>
        </p:txBody>
      </p:sp>
    </p:spTree>
    <p:extLst>
      <p:ext uri="{BB962C8B-B14F-4D97-AF65-F5344CB8AC3E}">
        <p14:creationId xmlns:p14="http://schemas.microsoft.com/office/powerpoint/2010/main" val="3163417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218724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ba</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bổ </a:t>
            </a:r>
            <a:r>
              <a:rPr lang="vi-VN" sz="2200" b="1">
                <a:solidFill>
                  <a:srgbClr val="FF0000"/>
                </a:solidFill>
                <a:latin typeface="Arial" panose="020B0604020202020204" pitchFamily="34" charset="0"/>
                <a:cs typeface="Arial" panose="020B0604020202020204" pitchFamily="34" charset="0"/>
              </a:rPr>
              <a:t>sung loại trường tư thục không vì lợi </a:t>
            </a:r>
            <a:r>
              <a:rPr lang="vi-VN" sz="2200" b="1" smtClean="0">
                <a:solidFill>
                  <a:srgbClr val="FF0000"/>
                </a:solidFill>
                <a:latin typeface="Arial" panose="020B0604020202020204" pitchFamily="34" charset="0"/>
                <a:cs typeface="Arial" panose="020B0604020202020204" pitchFamily="34" charset="0"/>
              </a:rPr>
              <a:t>nhuận;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cụ thể vị trí, chức năng, thành phần hội đồng trường</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2000"/>
              </a:lnSpc>
              <a:spcBef>
                <a:spcPts val="1000"/>
              </a:spcBef>
              <a:spcAft>
                <a:spcPts val="0"/>
              </a:spcAft>
              <a:buClr>
                <a:srgbClr val="FF0000"/>
              </a:buClr>
              <a:buFont typeface="Wingdings" panose="05000000000000000000" pitchFamily="2" charset="2"/>
              <a:buChar char="v"/>
              <a:defRPr/>
            </a:pPr>
            <a:r>
              <a:rPr lang="nl-NL" sz="2200" b="1" kern="0" smtClean="0">
                <a:solidFill>
                  <a:srgbClr val="FF0000"/>
                </a:solidFill>
                <a:latin typeface="Arial" charset="0"/>
              </a:rPr>
              <a:t>Điều </a:t>
            </a:r>
            <a:r>
              <a:rPr lang="nl-NL" sz="2200" b="1" kern="0">
                <a:solidFill>
                  <a:srgbClr val="FF0000"/>
                </a:solidFill>
                <a:latin typeface="Arial" charset="0"/>
              </a:rPr>
              <a:t>47. Loại hình nhà trường trong hệ thống giáo dục </a:t>
            </a:r>
            <a:r>
              <a:rPr lang="nl-NL" sz="2200" b="1" kern="0" smtClean="0">
                <a:solidFill>
                  <a:srgbClr val="FF0000"/>
                </a:solidFill>
                <a:latin typeface="Arial" charset="0"/>
              </a:rPr>
              <a:t/>
            </a:r>
            <a:br>
              <a:rPr lang="nl-NL" sz="2200" b="1" kern="0" smtClean="0">
                <a:solidFill>
                  <a:srgbClr val="FF0000"/>
                </a:solidFill>
                <a:latin typeface="Arial" charset="0"/>
              </a:rPr>
            </a:br>
            <a:r>
              <a:rPr lang="nl-NL" sz="2200" b="1" kern="0" smtClean="0">
                <a:solidFill>
                  <a:srgbClr val="FF0000"/>
                </a:solidFill>
                <a:latin typeface="Arial" charset="0"/>
              </a:rPr>
              <a:t>quốc </a:t>
            </a:r>
            <a:r>
              <a:rPr lang="nl-NL" sz="2200" b="1" kern="0">
                <a:solidFill>
                  <a:srgbClr val="FF0000"/>
                </a:solidFill>
                <a:latin typeface="Arial" charset="0"/>
              </a:rPr>
              <a:t>dân</a:t>
            </a:r>
          </a:p>
          <a:p>
            <a:pPr marL="565150" indent="-457200" algn="just" eaLnBrk="1" hangingPunct="1">
              <a:lnSpc>
                <a:spcPct val="112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Nhà </a:t>
            </a:r>
            <a:r>
              <a:rPr lang="vi-VN" sz="2200" b="1" kern="0">
                <a:solidFill>
                  <a:srgbClr val="0000FF"/>
                </a:solidFill>
                <a:latin typeface="Arial" charset="0"/>
              </a:rPr>
              <a:t>trường trong hệ thống giáo dục quốc dân được tổ chức theo các loại hình sau đây:</a:t>
            </a:r>
            <a:endParaRPr lang="en-US" sz="2200" b="1" kern="0">
              <a:solidFill>
                <a:srgbClr val="0000FF"/>
              </a:solidFill>
              <a:latin typeface="Arial" charset="0"/>
            </a:endParaRPr>
          </a:p>
          <a:p>
            <a:pPr marL="565150" indent="-457200" algn="just" eaLnBrk="1" hangingPunct="1">
              <a:lnSpc>
                <a:spcPct val="112000"/>
              </a:lnSpc>
              <a:spcBef>
                <a:spcPts val="1000"/>
              </a:spcBef>
              <a:spcAft>
                <a:spcPts val="0"/>
              </a:spcAft>
              <a:buClr>
                <a:srgbClr val="FF0000"/>
              </a:buClr>
              <a:buFont typeface="+mj-lt"/>
              <a:buAutoNum type="alphaLcParenR" startAt="3"/>
              <a:defRPr/>
            </a:pPr>
            <a:r>
              <a:rPr lang="nl-NL" sz="2200" b="1" kern="0" smtClean="0">
                <a:solidFill>
                  <a:srgbClr val="0000FF"/>
                </a:solidFill>
                <a:latin typeface="Arial" charset="0"/>
              </a:rPr>
              <a:t>Trường </a:t>
            </a:r>
            <a:r>
              <a:rPr lang="nl-NL" sz="2200" b="1" kern="0">
                <a:solidFill>
                  <a:srgbClr val="0000FF"/>
                </a:solidFill>
                <a:latin typeface="Arial" charset="0"/>
              </a:rPr>
              <a:t>tư thục do nhà đầu tư trong nước hoặc nhà đầu tư nước ngoài đầu tư và bảo đảm điều kiện hoạt động.</a:t>
            </a:r>
          </a:p>
          <a:p>
            <a:pPr marL="565150" indent="0" algn="just" eaLnBrk="1" hangingPunct="1">
              <a:lnSpc>
                <a:spcPct val="112000"/>
              </a:lnSpc>
              <a:spcBef>
                <a:spcPts val="1000"/>
              </a:spcBef>
              <a:spcAft>
                <a:spcPts val="0"/>
              </a:spcAft>
              <a:buClr>
                <a:srgbClr val="FF0000"/>
              </a:buClr>
              <a:buNone/>
              <a:defRPr/>
            </a:pPr>
            <a:r>
              <a:rPr lang="nl-NL" sz="2200" b="1" kern="0" smtClean="0">
                <a:solidFill>
                  <a:srgbClr val="FF3399"/>
                </a:solidFill>
                <a:latin typeface="Arial" charset="0"/>
              </a:rPr>
              <a:t>Trường </a:t>
            </a:r>
            <a:r>
              <a:rPr lang="nl-NL" sz="2200" b="1" kern="0">
                <a:solidFill>
                  <a:srgbClr val="FF3399"/>
                </a:solidFill>
                <a:latin typeface="Arial" charset="0"/>
              </a:rPr>
              <a:t>tư thục hoạt động không vì lợi nhuận </a:t>
            </a:r>
            <a:r>
              <a:rPr lang="nl-NL" sz="2200" b="1" kern="0">
                <a:solidFill>
                  <a:srgbClr val="0000FF"/>
                </a:solidFill>
                <a:latin typeface="Arial" charset="0"/>
              </a:rPr>
              <a:t>là trường mà nhà đầu tư cam kết và thực hiện cam kết hoạt động không vì lợi nhuận, </a:t>
            </a:r>
            <a:r>
              <a:rPr lang="nl-NL" sz="2200" b="1" kern="0">
                <a:solidFill>
                  <a:srgbClr val="FF3399"/>
                </a:solidFill>
                <a:latin typeface="Arial" charset="0"/>
              </a:rPr>
              <a:t>được ghi trong quyết định thành lập </a:t>
            </a:r>
            <a:r>
              <a:rPr lang="nl-NL" sz="2200" b="1" kern="0">
                <a:solidFill>
                  <a:srgbClr val="0000FF"/>
                </a:solidFill>
                <a:latin typeface="Arial" charset="0"/>
              </a:rPr>
              <a:t>hoặc quyết định chuyển đổi loại hình trường; hoạt động không vì lợi nhuận, không rút vốn, không hưởng lợi tức; </a:t>
            </a:r>
            <a:r>
              <a:rPr lang="nl-NL" sz="2200" b="1" kern="0">
                <a:solidFill>
                  <a:srgbClr val="FF3399"/>
                </a:solidFill>
                <a:latin typeface="Arial" charset="0"/>
              </a:rPr>
              <a:t>phần lợi nhuận tích lũy hằng năm thuộc sở hữu chung hợp nhất không phân chia </a:t>
            </a:r>
            <a:r>
              <a:rPr lang="nl-NL" sz="2200" b="1" kern="0">
                <a:solidFill>
                  <a:srgbClr val="0000FF"/>
                </a:solidFill>
                <a:latin typeface="Arial" charset="0"/>
              </a:rPr>
              <a:t>để tiếp tục đầu tư phát triển nhà trường</a:t>
            </a:r>
            <a:r>
              <a:rPr lang="nl-NL" sz="2200" b="1" kern="0" smtClean="0">
                <a:solidFill>
                  <a:srgbClr val="0000FF"/>
                </a:solidFill>
                <a:latin typeface="Arial" charset="0"/>
              </a:rPr>
              <a:t>.</a:t>
            </a:r>
            <a:endParaRPr lang="nb-NO" sz="2200" b="1" kern="0">
              <a:solidFill>
                <a:srgbClr val="008000"/>
              </a:solidFill>
              <a:latin typeface="Arial" charset="0"/>
            </a:endParaRPr>
          </a:p>
        </p:txBody>
      </p:sp>
    </p:spTree>
    <p:extLst>
      <p:ext uri="{BB962C8B-B14F-4D97-AF65-F5344CB8AC3E}">
        <p14:creationId xmlns:p14="http://schemas.microsoft.com/office/powerpoint/2010/main" val="375562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ba</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bổ </a:t>
            </a:r>
            <a:r>
              <a:rPr lang="vi-VN" sz="2200" b="1">
                <a:solidFill>
                  <a:srgbClr val="FF0000"/>
                </a:solidFill>
                <a:latin typeface="Arial" panose="020B0604020202020204" pitchFamily="34" charset="0"/>
                <a:cs typeface="Arial" panose="020B0604020202020204" pitchFamily="34" charset="0"/>
              </a:rPr>
              <a:t>sung loại trường tư thục không vì lợi </a:t>
            </a:r>
            <a:r>
              <a:rPr lang="vi-VN" sz="2200" b="1" smtClean="0">
                <a:solidFill>
                  <a:srgbClr val="FF0000"/>
                </a:solidFill>
                <a:latin typeface="Arial" panose="020B0604020202020204" pitchFamily="34" charset="0"/>
                <a:cs typeface="Arial" panose="020B0604020202020204" pitchFamily="34" charset="0"/>
              </a:rPr>
              <a:t>nhuận;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cụ thể vị trí, chức năng, thành phần hội đồng trường</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0000"/>
              </a:lnSpc>
              <a:spcBef>
                <a:spcPts val="1000"/>
              </a:spcBef>
              <a:spcAft>
                <a:spcPts val="0"/>
              </a:spcAft>
              <a:buClr>
                <a:srgbClr val="FF0000"/>
              </a:buClr>
              <a:buFont typeface="Wingdings" panose="05000000000000000000" pitchFamily="2" charset="2"/>
              <a:buChar char="v"/>
              <a:defRPr/>
            </a:pPr>
            <a:r>
              <a:rPr lang="nl-NL" sz="2100" b="1" kern="0" smtClean="0">
                <a:solidFill>
                  <a:srgbClr val="FF0000"/>
                </a:solidFill>
                <a:latin typeface="Arial" charset="0"/>
              </a:rPr>
              <a:t>Điều </a:t>
            </a:r>
            <a:r>
              <a:rPr lang="nl-NL" sz="2100" b="1" kern="0">
                <a:solidFill>
                  <a:srgbClr val="FF0000"/>
                </a:solidFill>
                <a:latin typeface="Arial" charset="0"/>
              </a:rPr>
              <a:t>47. Loại hình nhà trường trong hệ thống giáo </a:t>
            </a:r>
            <a:r>
              <a:rPr lang="nl-NL" sz="2100" b="1" kern="0" smtClean="0">
                <a:solidFill>
                  <a:srgbClr val="FF0000"/>
                </a:solidFill>
                <a:latin typeface="Arial" charset="0"/>
              </a:rPr>
              <a:t>dục </a:t>
            </a:r>
            <a:br>
              <a:rPr lang="nl-NL" sz="2100" b="1" kern="0" smtClean="0">
                <a:solidFill>
                  <a:srgbClr val="FF0000"/>
                </a:solidFill>
                <a:latin typeface="Arial" charset="0"/>
              </a:rPr>
            </a:br>
            <a:r>
              <a:rPr lang="nl-NL" sz="2100" b="1" kern="0" smtClean="0">
                <a:solidFill>
                  <a:srgbClr val="FF0000"/>
                </a:solidFill>
                <a:latin typeface="Arial" charset="0"/>
              </a:rPr>
              <a:t>quốc </a:t>
            </a:r>
            <a:r>
              <a:rPr lang="nl-NL" sz="2100" b="1" kern="0">
                <a:solidFill>
                  <a:srgbClr val="FF0000"/>
                </a:solidFill>
                <a:latin typeface="Arial" charset="0"/>
              </a:rPr>
              <a:t>dân</a:t>
            </a:r>
          </a:p>
          <a:p>
            <a:pPr marL="565150" indent="-457200" algn="just" eaLnBrk="1" hangingPunct="1">
              <a:lnSpc>
                <a:spcPct val="110000"/>
              </a:lnSpc>
              <a:spcBef>
                <a:spcPts val="1000"/>
              </a:spcBef>
              <a:spcAft>
                <a:spcPts val="0"/>
              </a:spcAft>
              <a:buClr>
                <a:srgbClr val="FF0000"/>
              </a:buClr>
              <a:buFont typeface="+mj-lt"/>
              <a:buAutoNum type="arabicPeriod" startAt="2"/>
              <a:defRPr/>
            </a:pPr>
            <a:r>
              <a:rPr lang="nl-NL" sz="2100" b="1" kern="0" smtClean="0">
                <a:solidFill>
                  <a:srgbClr val="0000FF"/>
                </a:solidFill>
                <a:latin typeface="Arial" charset="0"/>
              </a:rPr>
              <a:t>Việc </a:t>
            </a:r>
            <a:r>
              <a:rPr lang="nl-NL" sz="2100" b="1" kern="0">
                <a:solidFill>
                  <a:srgbClr val="0000FF"/>
                </a:solidFill>
                <a:latin typeface="Arial" charset="0"/>
              </a:rPr>
              <a:t>chuyển đổi loại hình nhà trường trong hệ thống giáo dục quốc dân được thực hiện theo nguyên tắc sau đây: </a:t>
            </a:r>
            <a:endParaRPr lang="nl-NL" sz="21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nl-NL" sz="2100" b="1" kern="0" smtClean="0">
                <a:solidFill>
                  <a:srgbClr val="FF3399"/>
                </a:solidFill>
                <a:latin typeface="Arial" charset="0"/>
              </a:rPr>
              <a:t>Chỉ </a:t>
            </a:r>
            <a:r>
              <a:rPr lang="nl-NL" sz="2100" b="1" kern="0">
                <a:solidFill>
                  <a:srgbClr val="FF3399"/>
                </a:solidFill>
                <a:latin typeface="Arial" charset="0"/>
              </a:rPr>
              <a:t>chuyển đổi loại hình nhà trường từ trường tư thục sang trường tư thục hoạt động không vì lợi nhuận; </a:t>
            </a:r>
            <a:endParaRPr lang="nl-NL" sz="2100" b="1" kern="0" smtClean="0">
              <a:solidFill>
                <a:srgbClr val="FF3399"/>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nl-NL" sz="2100" b="1" kern="0" smtClean="0">
                <a:solidFill>
                  <a:srgbClr val="0000FF"/>
                </a:solidFill>
                <a:latin typeface="Arial" charset="0"/>
              </a:rPr>
              <a:t>Thực </a:t>
            </a:r>
            <a:r>
              <a:rPr lang="nl-NL" sz="2100" b="1" kern="0">
                <a:solidFill>
                  <a:srgbClr val="0000FF"/>
                </a:solidFill>
                <a:latin typeface="Arial" charset="0"/>
              </a:rPr>
              <a:t>hiện quy định của điều lệ, quy chế tổ chức và hoạt động của loại hình nhà trường ở mỗi cấp học, trình độ đào </a:t>
            </a:r>
            <a:r>
              <a:rPr lang="nl-NL" sz="2100" b="1" kern="0" smtClean="0">
                <a:solidFill>
                  <a:srgbClr val="0000FF"/>
                </a:solidFill>
                <a:latin typeface="Arial" charset="0"/>
              </a:rPr>
              <a:t>tạo;</a:t>
            </a:r>
          </a:p>
          <a:p>
            <a:pPr marL="565150" indent="-457200" algn="just" eaLnBrk="1" hangingPunct="1">
              <a:lnSpc>
                <a:spcPct val="110000"/>
              </a:lnSpc>
              <a:spcBef>
                <a:spcPts val="1000"/>
              </a:spcBef>
              <a:spcAft>
                <a:spcPts val="0"/>
              </a:spcAft>
              <a:buClr>
                <a:srgbClr val="FF0000"/>
              </a:buClr>
              <a:buFont typeface="+mj-lt"/>
              <a:buAutoNum type="alphaLcParenR"/>
              <a:defRPr/>
            </a:pPr>
            <a:r>
              <a:rPr lang="nl-NL" sz="2100" b="1" kern="0" smtClean="0">
                <a:solidFill>
                  <a:srgbClr val="0000FF"/>
                </a:solidFill>
                <a:latin typeface="Arial" charset="0"/>
              </a:rPr>
              <a:t>Bảo </a:t>
            </a:r>
            <a:r>
              <a:rPr lang="nl-NL" sz="2100" b="1" kern="0">
                <a:solidFill>
                  <a:srgbClr val="0000FF"/>
                </a:solidFill>
                <a:latin typeface="Arial" charset="0"/>
              </a:rPr>
              <a:t>đảm quyền của giáo viên, giảng viên, cán bộ quản lý giáo dục, người lao động và người </a:t>
            </a:r>
            <a:r>
              <a:rPr lang="nl-NL" sz="2100" b="1" kern="0" smtClean="0">
                <a:solidFill>
                  <a:srgbClr val="0000FF"/>
                </a:solidFill>
                <a:latin typeface="Arial" charset="0"/>
              </a:rPr>
              <a:t>học;</a:t>
            </a:r>
          </a:p>
          <a:p>
            <a:pPr marL="565150" indent="-457200" algn="just" eaLnBrk="1" hangingPunct="1">
              <a:lnSpc>
                <a:spcPct val="110000"/>
              </a:lnSpc>
              <a:spcBef>
                <a:spcPts val="1000"/>
              </a:spcBef>
              <a:spcAft>
                <a:spcPts val="0"/>
              </a:spcAft>
              <a:buClr>
                <a:srgbClr val="FF0000"/>
              </a:buClr>
              <a:buFont typeface="+mj-lt"/>
              <a:buAutoNum type="alphaLcParenR"/>
              <a:defRPr/>
            </a:pPr>
            <a:r>
              <a:rPr lang="nl-NL" sz="2100" b="1" kern="0" smtClean="0">
                <a:solidFill>
                  <a:srgbClr val="0000FF"/>
                </a:solidFill>
                <a:latin typeface="Arial" charset="0"/>
              </a:rPr>
              <a:t>Không </a:t>
            </a:r>
            <a:r>
              <a:rPr lang="nl-NL" sz="2100" b="1" kern="0">
                <a:solidFill>
                  <a:srgbClr val="0000FF"/>
                </a:solidFill>
                <a:latin typeface="Arial" charset="0"/>
              </a:rPr>
              <a:t>làm thất thoát đất đai, vốn và tài </a:t>
            </a:r>
            <a:r>
              <a:rPr lang="nl-NL" sz="2100" b="1" kern="0" smtClean="0">
                <a:solidFill>
                  <a:srgbClr val="0000FF"/>
                </a:solidFill>
                <a:latin typeface="Arial" charset="0"/>
              </a:rPr>
              <a:t>sản.</a:t>
            </a:r>
          </a:p>
          <a:p>
            <a:pPr marL="565150" indent="-457200" algn="just" eaLnBrk="1" hangingPunct="1">
              <a:lnSpc>
                <a:spcPct val="110000"/>
              </a:lnSpc>
              <a:spcBef>
                <a:spcPts val="1000"/>
              </a:spcBef>
              <a:spcAft>
                <a:spcPts val="0"/>
              </a:spcAft>
              <a:buClr>
                <a:srgbClr val="FF0000"/>
              </a:buClr>
              <a:buFont typeface="+mj-lt"/>
              <a:buAutoNum type="arabicPeriod" startAt="3"/>
              <a:defRPr/>
            </a:pPr>
            <a:r>
              <a:rPr lang="nl-NL" sz="2100" b="1" kern="0" smtClean="0">
                <a:solidFill>
                  <a:srgbClr val="FF3399"/>
                </a:solidFill>
                <a:latin typeface="Arial" charset="0"/>
              </a:rPr>
              <a:t>Chính </a:t>
            </a:r>
            <a:r>
              <a:rPr lang="nl-NL" sz="2100" b="1" kern="0">
                <a:solidFill>
                  <a:srgbClr val="FF3399"/>
                </a:solidFill>
                <a:latin typeface="Arial" charset="0"/>
              </a:rPr>
              <a:t>phủ quy định chi tiết </a:t>
            </a:r>
            <a:r>
              <a:rPr lang="nl-NL" sz="2100" b="1" kern="0">
                <a:solidFill>
                  <a:srgbClr val="0000FF"/>
                </a:solidFill>
                <a:latin typeface="Arial" charset="0"/>
              </a:rPr>
              <a:t>việc chuyển đổi loại hình nhà trường quy định tại khoản 2 Điều này. </a:t>
            </a:r>
            <a:endParaRPr lang="nb-NO" sz="2100" b="1" kern="0">
              <a:solidFill>
                <a:srgbClr val="0000FF"/>
              </a:solidFill>
              <a:latin typeface="Arial" charset="0"/>
            </a:endParaRPr>
          </a:p>
        </p:txBody>
      </p:sp>
    </p:spTree>
    <p:extLst>
      <p:ext uri="{BB962C8B-B14F-4D97-AF65-F5344CB8AC3E}">
        <p14:creationId xmlns:p14="http://schemas.microsoft.com/office/powerpoint/2010/main" val="1954283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ba</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bổ </a:t>
            </a:r>
            <a:r>
              <a:rPr lang="vi-VN" sz="2200" b="1">
                <a:solidFill>
                  <a:srgbClr val="FF0000"/>
                </a:solidFill>
                <a:latin typeface="Arial" panose="020B0604020202020204" pitchFamily="34" charset="0"/>
                <a:cs typeface="Arial" panose="020B0604020202020204" pitchFamily="34" charset="0"/>
              </a:rPr>
              <a:t>sung loại trường tư thục không vì lợi </a:t>
            </a:r>
            <a:r>
              <a:rPr lang="vi-VN" sz="2200" b="1" smtClean="0">
                <a:solidFill>
                  <a:srgbClr val="FF0000"/>
                </a:solidFill>
                <a:latin typeface="Arial" panose="020B0604020202020204" pitchFamily="34" charset="0"/>
                <a:cs typeface="Arial" panose="020B0604020202020204" pitchFamily="34" charset="0"/>
              </a:rPr>
              <a:t>nhuận;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cụ thể vị trí, chức năng, thành phần hội đồng trường</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5000"/>
              </a:lnSpc>
              <a:spcBef>
                <a:spcPts val="600"/>
              </a:spcBef>
              <a:spcAft>
                <a:spcPts val="0"/>
              </a:spcAft>
              <a:buClr>
                <a:srgbClr val="FF0000"/>
              </a:buClr>
              <a:buFont typeface="Wingdings" panose="05000000000000000000" pitchFamily="2" charset="2"/>
              <a:buChar char="v"/>
              <a:defRPr/>
            </a:pPr>
            <a:r>
              <a:rPr lang="nl-NL" sz="1850" b="1" kern="0" smtClean="0">
                <a:solidFill>
                  <a:srgbClr val="FF0000"/>
                </a:solidFill>
                <a:latin typeface="Arial" charset="0"/>
              </a:rPr>
              <a:t>Điều </a:t>
            </a:r>
            <a:r>
              <a:rPr lang="nl-NL" sz="1850" b="1" kern="0">
                <a:solidFill>
                  <a:srgbClr val="FF0000"/>
                </a:solidFill>
                <a:latin typeface="Arial" charset="0"/>
              </a:rPr>
              <a:t>55. Hội đồng trường </a:t>
            </a:r>
          </a:p>
          <a:p>
            <a:pPr marL="565150" indent="-457200" algn="just" eaLnBrk="1" hangingPunct="1">
              <a:lnSpc>
                <a:spcPct val="105000"/>
              </a:lnSpc>
              <a:spcBef>
                <a:spcPts val="600"/>
              </a:spcBef>
              <a:spcAft>
                <a:spcPts val="0"/>
              </a:spcAft>
              <a:buClr>
                <a:srgbClr val="FF0000"/>
              </a:buClr>
              <a:buFont typeface="+mj-lt"/>
              <a:buAutoNum type="arabicPeriod"/>
              <a:defRPr/>
            </a:pPr>
            <a:r>
              <a:rPr lang="nl-NL" sz="1850" b="1" kern="0" smtClean="0">
                <a:solidFill>
                  <a:srgbClr val="FF3399"/>
                </a:solidFill>
                <a:latin typeface="Arial" charset="0"/>
              </a:rPr>
              <a:t>Hội </a:t>
            </a:r>
            <a:r>
              <a:rPr lang="nl-NL" sz="1850" b="1" kern="0">
                <a:solidFill>
                  <a:srgbClr val="FF3399"/>
                </a:solidFill>
                <a:latin typeface="Arial" charset="0"/>
              </a:rPr>
              <a:t>đồng trường của trường công lập</a:t>
            </a:r>
            <a:r>
              <a:rPr lang="nl-NL" sz="1850" b="1" kern="0">
                <a:solidFill>
                  <a:srgbClr val="0000FF"/>
                </a:solidFill>
                <a:latin typeface="Arial" charset="0"/>
              </a:rPr>
              <a:t> </a:t>
            </a:r>
            <a:r>
              <a:rPr lang="vi-VN" sz="1850" b="1" kern="0">
                <a:solidFill>
                  <a:srgbClr val="0000FF"/>
                </a:solidFill>
                <a:latin typeface="Arial" charset="0"/>
              </a:rPr>
              <a:t>là </a:t>
            </a:r>
            <a:r>
              <a:rPr lang="nl-NL" sz="1850" b="1" kern="0">
                <a:solidFill>
                  <a:srgbClr val="0000FF"/>
                </a:solidFill>
                <a:latin typeface="Arial" charset="0"/>
              </a:rPr>
              <a:t>tổ chức </a:t>
            </a:r>
            <a:r>
              <a:rPr lang="vi-VN" sz="1850" b="1" kern="0">
                <a:solidFill>
                  <a:srgbClr val="0000FF"/>
                </a:solidFill>
                <a:latin typeface="Arial" charset="0"/>
              </a:rPr>
              <a:t>quản trị nhà trường, </a:t>
            </a:r>
            <a:r>
              <a:rPr lang="nl-NL" sz="1850" b="1" kern="0">
                <a:solidFill>
                  <a:srgbClr val="0000FF"/>
                </a:solidFill>
                <a:latin typeface="Arial" charset="0"/>
              </a:rPr>
              <a:t>thực hiện quyền </a:t>
            </a:r>
            <a:r>
              <a:rPr lang="vi-VN" sz="1850" b="1" kern="0">
                <a:solidFill>
                  <a:srgbClr val="0000FF"/>
                </a:solidFill>
                <a:latin typeface="Arial" charset="0"/>
              </a:rPr>
              <a:t>đại diện sở hữu</a:t>
            </a:r>
            <a:r>
              <a:rPr lang="nl-NL" sz="1850" b="1" kern="0">
                <a:solidFill>
                  <a:srgbClr val="0000FF"/>
                </a:solidFill>
                <a:latin typeface="Arial" charset="0"/>
              </a:rPr>
              <a:t> của nhà trường, </a:t>
            </a:r>
            <a:r>
              <a:rPr lang="vi-VN" sz="1850" b="1" kern="0">
                <a:solidFill>
                  <a:srgbClr val="0000FF"/>
                </a:solidFill>
                <a:latin typeface="Arial" charset="0"/>
              </a:rPr>
              <a:t>các bên có lợi ích liên quan</a:t>
            </a:r>
            <a:r>
              <a:rPr lang="nl-NL" sz="1850" b="1" kern="0">
                <a:solidFill>
                  <a:srgbClr val="0000FF"/>
                </a:solidFill>
                <a:latin typeface="Arial" charset="0"/>
              </a:rPr>
              <a:t> và được quy định như sau: </a:t>
            </a:r>
            <a:endParaRPr lang="nl-NL" sz="18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850" b="1" kern="0" smtClean="0">
                <a:solidFill>
                  <a:srgbClr val="0000FF"/>
                </a:solidFill>
                <a:latin typeface="Arial" charset="0"/>
              </a:rPr>
              <a:t>Hội </a:t>
            </a:r>
            <a:r>
              <a:rPr lang="vi-VN" sz="1850" b="1" kern="0">
                <a:solidFill>
                  <a:srgbClr val="0000FF"/>
                </a:solidFill>
                <a:latin typeface="Arial" charset="0"/>
              </a:rPr>
              <a:t>đồng trường </a:t>
            </a:r>
            <a:r>
              <a:rPr lang="nl-NL" sz="1850" b="1" kern="0">
                <a:solidFill>
                  <a:srgbClr val="0000FF"/>
                </a:solidFill>
                <a:latin typeface="Arial" charset="0"/>
              </a:rPr>
              <a:t>đối với nhà trẻ, trường </a:t>
            </a:r>
            <a:r>
              <a:rPr lang="nl-NL" sz="1850" b="1" kern="0" smtClean="0">
                <a:solidFill>
                  <a:srgbClr val="0000FF"/>
                </a:solidFill>
                <a:latin typeface="Arial" charset="0"/>
              </a:rPr>
              <a:t>MG, </a:t>
            </a:r>
            <a:r>
              <a:rPr lang="nl-NL" sz="1850" b="1" kern="0">
                <a:solidFill>
                  <a:srgbClr val="0000FF"/>
                </a:solidFill>
                <a:latin typeface="Arial" charset="0"/>
              </a:rPr>
              <a:t>trường </a:t>
            </a:r>
            <a:r>
              <a:rPr lang="nl-NL" sz="1850" b="1" kern="0" smtClean="0">
                <a:solidFill>
                  <a:srgbClr val="0000FF"/>
                </a:solidFill>
                <a:latin typeface="Arial" charset="0"/>
              </a:rPr>
              <a:t>MN</a:t>
            </a:r>
            <a:r>
              <a:rPr lang="vi-VN" sz="1850" b="1" kern="0" smtClean="0">
                <a:solidFill>
                  <a:srgbClr val="0000FF"/>
                </a:solidFill>
                <a:latin typeface="Arial" charset="0"/>
              </a:rPr>
              <a:t>, </a:t>
            </a:r>
            <a:r>
              <a:rPr lang="nl-NL" sz="1850" b="1" kern="0">
                <a:solidFill>
                  <a:srgbClr val="0000FF"/>
                </a:solidFill>
                <a:latin typeface="Arial" charset="0"/>
              </a:rPr>
              <a:t>cơ sở </a:t>
            </a:r>
            <a:r>
              <a:rPr lang="nl-NL" sz="1850" b="1" kern="0" smtClean="0">
                <a:solidFill>
                  <a:srgbClr val="0000FF"/>
                </a:solidFill>
                <a:latin typeface="Arial" charset="0"/>
              </a:rPr>
              <a:t>GDPT </a:t>
            </a:r>
            <a:r>
              <a:rPr lang="vi-VN" sz="1850" b="1" kern="0" smtClean="0">
                <a:solidFill>
                  <a:srgbClr val="0000FF"/>
                </a:solidFill>
                <a:latin typeface="Arial" charset="0"/>
              </a:rPr>
              <a:t>quyết </a:t>
            </a:r>
            <a:r>
              <a:rPr lang="vi-VN" sz="1850" b="1" kern="0">
                <a:solidFill>
                  <a:srgbClr val="0000FF"/>
                </a:solidFill>
                <a:latin typeface="Arial" charset="0"/>
              </a:rPr>
              <a:t>định về phương hướng hoạt động của nhà trường, huy động và giám sát việc sử dụng các nguồn lực dành cho nhà trường, gắn nhà trường với cộng đồng và </a:t>
            </a:r>
            <a:r>
              <a:rPr lang="en-US" sz="1850" b="1" kern="0" smtClean="0">
                <a:solidFill>
                  <a:srgbClr val="0000FF"/>
                </a:solidFill>
                <a:latin typeface="Arial" charset="0"/>
              </a:rPr>
              <a:t>XH</a:t>
            </a:r>
            <a:r>
              <a:rPr lang="vi-VN" sz="1850" b="1" kern="0" smtClean="0">
                <a:solidFill>
                  <a:srgbClr val="0000FF"/>
                </a:solidFill>
                <a:latin typeface="Arial" charset="0"/>
              </a:rPr>
              <a:t>, </a:t>
            </a:r>
            <a:r>
              <a:rPr lang="vi-VN" sz="1850" b="1" kern="0">
                <a:solidFill>
                  <a:srgbClr val="0000FF"/>
                </a:solidFill>
                <a:latin typeface="Arial" charset="0"/>
              </a:rPr>
              <a:t>bảo đảm thực hiện mục tiêu giáo dục</a:t>
            </a:r>
            <a:r>
              <a:rPr lang="nl-NL" sz="1850" b="1" kern="0" smtClean="0">
                <a:solidFill>
                  <a:srgbClr val="0000FF"/>
                </a:solidFill>
                <a:latin typeface="Arial" charset="0"/>
              </a:rPr>
              <a:t>.</a:t>
            </a:r>
          </a:p>
          <a:p>
            <a:pPr marL="565150" indent="0" algn="just" eaLnBrk="1" hangingPunct="1">
              <a:lnSpc>
                <a:spcPct val="108000"/>
              </a:lnSpc>
              <a:spcBef>
                <a:spcPts val="600"/>
              </a:spcBef>
              <a:spcAft>
                <a:spcPts val="0"/>
              </a:spcAft>
              <a:buClr>
                <a:srgbClr val="FF0000"/>
              </a:buClr>
              <a:buNone/>
              <a:defRPr/>
            </a:pPr>
            <a:r>
              <a:rPr lang="vi-VN" sz="1850" b="1" kern="0" smtClean="0">
                <a:solidFill>
                  <a:srgbClr val="FF3399"/>
                </a:solidFill>
                <a:latin typeface="Arial" charset="0"/>
              </a:rPr>
              <a:t>Thành </a:t>
            </a:r>
            <a:r>
              <a:rPr lang="vi-VN" sz="1850" b="1" kern="0">
                <a:solidFill>
                  <a:srgbClr val="FF3399"/>
                </a:solidFill>
                <a:latin typeface="Arial" charset="0"/>
              </a:rPr>
              <a:t>phần </a:t>
            </a:r>
            <a:r>
              <a:rPr lang="nl-NL" sz="1850" b="1" kern="0">
                <a:solidFill>
                  <a:srgbClr val="FF3399"/>
                </a:solidFill>
                <a:latin typeface="Arial" charset="0"/>
              </a:rPr>
              <a:t>h</a:t>
            </a:r>
            <a:r>
              <a:rPr lang="vi-VN" sz="1850" b="1" kern="0">
                <a:solidFill>
                  <a:srgbClr val="FF3399"/>
                </a:solidFill>
                <a:latin typeface="Arial" charset="0"/>
              </a:rPr>
              <a:t>ội đồng trường </a:t>
            </a:r>
            <a:r>
              <a:rPr lang="vi-VN" sz="1850" b="1" kern="0">
                <a:solidFill>
                  <a:srgbClr val="0000FF"/>
                </a:solidFill>
                <a:latin typeface="Arial" charset="0"/>
              </a:rPr>
              <a:t>đối với </a:t>
            </a:r>
            <a:r>
              <a:rPr lang="nl-NL" sz="1850" b="1" kern="0">
                <a:solidFill>
                  <a:srgbClr val="0000FF"/>
                </a:solidFill>
                <a:latin typeface="Arial" charset="0"/>
              </a:rPr>
              <a:t>nhà trẻ, trường </a:t>
            </a:r>
            <a:r>
              <a:rPr lang="nl-NL" sz="1850" b="1" kern="0" smtClean="0">
                <a:solidFill>
                  <a:srgbClr val="0000FF"/>
                </a:solidFill>
                <a:latin typeface="Arial" charset="0"/>
              </a:rPr>
              <a:t>MG, </a:t>
            </a:r>
            <a:r>
              <a:rPr lang="nl-NL" sz="1850" b="1" kern="0">
                <a:solidFill>
                  <a:srgbClr val="0000FF"/>
                </a:solidFill>
                <a:latin typeface="Arial" charset="0"/>
              </a:rPr>
              <a:t>trường </a:t>
            </a:r>
            <a:r>
              <a:rPr lang="nl-NL" sz="1850" b="1" kern="0" smtClean="0">
                <a:solidFill>
                  <a:srgbClr val="0000FF"/>
                </a:solidFill>
                <a:latin typeface="Arial" charset="0"/>
              </a:rPr>
              <a:t>MN</a:t>
            </a:r>
            <a:r>
              <a:rPr lang="vi-VN" sz="1850" b="1" kern="0" smtClean="0">
                <a:solidFill>
                  <a:srgbClr val="0000FF"/>
                </a:solidFill>
                <a:latin typeface="Arial" charset="0"/>
              </a:rPr>
              <a:t>, </a:t>
            </a:r>
            <a:r>
              <a:rPr lang="nl-NL" sz="1850" b="1" kern="0">
                <a:solidFill>
                  <a:srgbClr val="0000FF"/>
                </a:solidFill>
                <a:latin typeface="Arial" charset="0"/>
              </a:rPr>
              <a:t>cơ sở </a:t>
            </a:r>
            <a:r>
              <a:rPr lang="nl-NL" sz="1850" b="1" kern="0" smtClean="0">
                <a:solidFill>
                  <a:srgbClr val="0000FF"/>
                </a:solidFill>
                <a:latin typeface="Arial" charset="0"/>
              </a:rPr>
              <a:t>GDPT </a:t>
            </a:r>
            <a:r>
              <a:rPr lang="vi-VN" sz="1850" b="1" kern="0" smtClean="0">
                <a:solidFill>
                  <a:srgbClr val="0000FF"/>
                </a:solidFill>
                <a:latin typeface="Arial" charset="0"/>
              </a:rPr>
              <a:t>gồm </a:t>
            </a:r>
            <a:r>
              <a:rPr lang="nl-NL" sz="1850" b="1" kern="0">
                <a:solidFill>
                  <a:srgbClr val="008000"/>
                </a:solidFill>
                <a:latin typeface="Arial" charset="0"/>
              </a:rPr>
              <a:t>bí thư cấp ủy</a:t>
            </a:r>
            <a:r>
              <a:rPr lang="nl-NL" sz="1850" b="1" kern="0">
                <a:solidFill>
                  <a:srgbClr val="0000FF"/>
                </a:solidFill>
                <a:latin typeface="Arial" charset="0"/>
              </a:rPr>
              <a:t>, </a:t>
            </a:r>
            <a:r>
              <a:rPr lang="nl-NL" sz="1850" b="1" kern="0">
                <a:solidFill>
                  <a:srgbClr val="FF3399"/>
                </a:solidFill>
                <a:latin typeface="Arial" charset="0"/>
              </a:rPr>
              <a:t>hiệu trưởng</a:t>
            </a:r>
            <a:r>
              <a:rPr lang="vi-VN" sz="1850" b="1" kern="0">
                <a:solidFill>
                  <a:srgbClr val="0000FF"/>
                </a:solidFill>
                <a:latin typeface="Arial" charset="0"/>
              </a:rPr>
              <a:t>, </a:t>
            </a:r>
            <a:r>
              <a:rPr lang="nl-NL" sz="1850" b="1" kern="0">
                <a:solidFill>
                  <a:srgbClr val="CC3300"/>
                </a:solidFill>
                <a:latin typeface="Arial" charset="0"/>
              </a:rPr>
              <a:t>chủ tịch </a:t>
            </a:r>
            <a:r>
              <a:rPr lang="vi-VN" sz="1850" b="1" kern="0">
                <a:solidFill>
                  <a:srgbClr val="CC3300"/>
                </a:solidFill>
                <a:latin typeface="Arial" charset="0"/>
              </a:rPr>
              <a:t>Công đoàn</a:t>
            </a:r>
            <a:r>
              <a:rPr lang="nl-NL" sz="1850" b="1" kern="0">
                <a:solidFill>
                  <a:srgbClr val="0000FF"/>
                </a:solidFill>
                <a:latin typeface="Arial" charset="0"/>
              </a:rPr>
              <a:t>, </a:t>
            </a:r>
            <a:r>
              <a:rPr lang="nl-NL" sz="1850" b="1" kern="0">
                <a:solidFill>
                  <a:srgbClr val="008000"/>
                </a:solidFill>
                <a:latin typeface="Arial" charset="0"/>
              </a:rPr>
              <a:t>bí thư </a:t>
            </a:r>
            <a:r>
              <a:rPr lang="vi-VN" sz="1850" b="1" kern="0">
                <a:solidFill>
                  <a:srgbClr val="008000"/>
                </a:solidFill>
                <a:latin typeface="Arial" charset="0"/>
              </a:rPr>
              <a:t>Đoàn </a:t>
            </a:r>
            <a:r>
              <a:rPr lang="en-US" sz="1850" b="1" kern="0" smtClean="0">
                <a:solidFill>
                  <a:srgbClr val="008000"/>
                </a:solidFill>
                <a:latin typeface="Arial" charset="0"/>
              </a:rPr>
              <a:t>TNCS HCM</a:t>
            </a:r>
            <a:r>
              <a:rPr lang="vi-VN" sz="1850" b="1" kern="0" smtClean="0">
                <a:solidFill>
                  <a:srgbClr val="0000FF"/>
                </a:solidFill>
                <a:latin typeface="Arial" charset="0"/>
              </a:rPr>
              <a:t>, </a:t>
            </a:r>
            <a:r>
              <a:rPr lang="vi-VN" sz="1850" b="1" kern="0">
                <a:solidFill>
                  <a:srgbClr val="CC3300"/>
                </a:solidFill>
                <a:latin typeface="Arial" charset="0"/>
              </a:rPr>
              <a:t>đại diện tổ chuyên môn</a:t>
            </a:r>
            <a:r>
              <a:rPr lang="vi-VN" sz="1850" b="1" kern="0">
                <a:solidFill>
                  <a:srgbClr val="0000FF"/>
                </a:solidFill>
                <a:latin typeface="Arial" charset="0"/>
              </a:rPr>
              <a:t>, </a:t>
            </a:r>
            <a:r>
              <a:rPr lang="vi-VN" sz="1850" b="1" kern="0">
                <a:solidFill>
                  <a:srgbClr val="008000"/>
                </a:solidFill>
                <a:latin typeface="Arial" charset="0"/>
              </a:rPr>
              <a:t>đại diện tổ </a:t>
            </a:r>
            <a:r>
              <a:rPr lang="nl-NL" sz="1850" b="1" kern="0">
                <a:solidFill>
                  <a:srgbClr val="008000"/>
                </a:solidFill>
                <a:latin typeface="Arial" charset="0"/>
              </a:rPr>
              <a:t>v</a:t>
            </a:r>
            <a:r>
              <a:rPr lang="vi-VN" sz="1850" b="1" kern="0">
                <a:solidFill>
                  <a:srgbClr val="008000"/>
                </a:solidFill>
                <a:latin typeface="Arial" charset="0"/>
              </a:rPr>
              <a:t>ăn phòng</a:t>
            </a:r>
            <a:r>
              <a:rPr lang="nl-NL" sz="1850" b="1" kern="0">
                <a:solidFill>
                  <a:srgbClr val="0000FF"/>
                </a:solidFill>
                <a:latin typeface="Arial" charset="0"/>
              </a:rPr>
              <a:t>,</a:t>
            </a:r>
            <a:r>
              <a:rPr lang="vi-VN" sz="1850" b="1" kern="0">
                <a:solidFill>
                  <a:srgbClr val="0000FF"/>
                </a:solidFill>
                <a:latin typeface="Arial" charset="0"/>
              </a:rPr>
              <a:t> </a:t>
            </a:r>
            <a:r>
              <a:rPr lang="vi-VN" sz="1850" b="1" kern="0">
                <a:solidFill>
                  <a:srgbClr val="FF3399"/>
                </a:solidFill>
                <a:latin typeface="Arial" charset="0"/>
              </a:rPr>
              <a:t>đại diện chính quyền địa phương</a:t>
            </a:r>
            <a:r>
              <a:rPr lang="vi-VN" sz="1850" b="1" kern="0">
                <a:solidFill>
                  <a:srgbClr val="0000FF"/>
                </a:solidFill>
                <a:latin typeface="Arial" charset="0"/>
              </a:rPr>
              <a:t>, </a:t>
            </a:r>
            <a:r>
              <a:rPr lang="vi-VN" sz="1850" b="1" kern="0">
                <a:solidFill>
                  <a:srgbClr val="008000"/>
                </a:solidFill>
                <a:latin typeface="Arial" charset="0"/>
              </a:rPr>
              <a:t>ban đại diện cha mẹ </a:t>
            </a:r>
            <a:r>
              <a:rPr lang="en-US" sz="1850" b="1" kern="0" smtClean="0">
                <a:solidFill>
                  <a:srgbClr val="008000"/>
                </a:solidFill>
                <a:latin typeface="Arial" charset="0"/>
              </a:rPr>
              <a:t>HS</a:t>
            </a:r>
            <a:r>
              <a:rPr lang="en-US" sz="1850" b="1" kern="0" smtClean="0">
                <a:solidFill>
                  <a:srgbClr val="FF3399"/>
                </a:solidFill>
                <a:latin typeface="Arial" charset="0"/>
              </a:rPr>
              <a:t> </a:t>
            </a:r>
            <a:r>
              <a:rPr lang="vi-VN" sz="1850" b="1" kern="0" smtClean="0">
                <a:solidFill>
                  <a:srgbClr val="0000FF"/>
                </a:solidFill>
                <a:latin typeface="Arial" charset="0"/>
              </a:rPr>
              <a:t>và </a:t>
            </a:r>
            <a:r>
              <a:rPr lang="vi-VN" sz="1850" b="1" kern="0">
                <a:solidFill>
                  <a:srgbClr val="CC3300"/>
                </a:solidFill>
                <a:latin typeface="Arial" charset="0"/>
              </a:rPr>
              <a:t>đại diện </a:t>
            </a:r>
            <a:r>
              <a:rPr lang="en-US" sz="1850" b="1" kern="0" smtClean="0">
                <a:solidFill>
                  <a:srgbClr val="CC3300"/>
                </a:solidFill>
                <a:latin typeface="Arial" charset="0"/>
              </a:rPr>
              <a:t>HS </a:t>
            </a:r>
            <a:r>
              <a:rPr lang="nl-NL" sz="1850" b="1" kern="0" smtClean="0">
                <a:solidFill>
                  <a:srgbClr val="CC3300"/>
                </a:solidFill>
                <a:latin typeface="Arial" charset="0"/>
              </a:rPr>
              <a:t>đối </a:t>
            </a:r>
            <a:r>
              <a:rPr lang="nl-NL" sz="1850" b="1" kern="0">
                <a:solidFill>
                  <a:srgbClr val="CC3300"/>
                </a:solidFill>
                <a:latin typeface="Arial" charset="0"/>
              </a:rPr>
              <a:t>với trường </a:t>
            </a:r>
            <a:r>
              <a:rPr lang="nl-NL" sz="1850" b="1" kern="0" smtClean="0">
                <a:solidFill>
                  <a:srgbClr val="CC3300"/>
                </a:solidFill>
                <a:latin typeface="Arial" charset="0"/>
              </a:rPr>
              <a:t>THCS, </a:t>
            </a:r>
            <a:r>
              <a:rPr lang="nl-NL" sz="1850" b="1" kern="0">
                <a:solidFill>
                  <a:srgbClr val="CC3300"/>
                </a:solidFill>
                <a:latin typeface="Arial" charset="0"/>
              </a:rPr>
              <a:t>trường </a:t>
            </a:r>
            <a:r>
              <a:rPr lang="nl-NL" sz="1850" b="1" kern="0" smtClean="0">
                <a:solidFill>
                  <a:srgbClr val="CC3300"/>
                </a:solidFill>
                <a:latin typeface="Arial" charset="0"/>
              </a:rPr>
              <a:t>THPT</a:t>
            </a:r>
            <a:r>
              <a:rPr lang="nl-NL" sz="1850" b="1" kern="0" smtClean="0">
                <a:solidFill>
                  <a:srgbClr val="0000FF"/>
                </a:solidFill>
                <a:latin typeface="Arial" charset="0"/>
              </a:rPr>
              <a:t>;</a:t>
            </a:r>
          </a:p>
          <a:p>
            <a:pPr marL="565150" indent="-457200" algn="just" eaLnBrk="1" hangingPunct="1">
              <a:lnSpc>
                <a:spcPct val="105000"/>
              </a:lnSpc>
              <a:spcBef>
                <a:spcPts val="600"/>
              </a:spcBef>
              <a:spcAft>
                <a:spcPts val="0"/>
              </a:spcAft>
              <a:buClr>
                <a:srgbClr val="FF0000"/>
              </a:buClr>
              <a:buFont typeface="+mj-lt"/>
              <a:buAutoNum type="alphaLcParenR" startAt="2"/>
              <a:defRPr/>
            </a:pPr>
            <a:r>
              <a:rPr lang="vi-VN" sz="1850" b="1" kern="0" smtClean="0">
                <a:solidFill>
                  <a:srgbClr val="0000FF"/>
                </a:solidFill>
                <a:latin typeface="Arial" charset="0"/>
              </a:rPr>
              <a:t>Hội </a:t>
            </a:r>
            <a:r>
              <a:rPr lang="vi-VN" sz="1850" b="1" kern="0">
                <a:solidFill>
                  <a:srgbClr val="0000FF"/>
                </a:solidFill>
                <a:latin typeface="Arial" charset="0"/>
              </a:rPr>
              <a:t>đồng trường đối với cơ sở </a:t>
            </a:r>
            <a:r>
              <a:rPr lang="en-US" sz="1850" b="1" kern="0" smtClean="0">
                <a:solidFill>
                  <a:srgbClr val="0000FF"/>
                </a:solidFill>
                <a:latin typeface="Arial" charset="0"/>
              </a:rPr>
              <a:t>GDNN </a:t>
            </a:r>
            <a:r>
              <a:rPr lang="vi-VN" sz="1850" b="1" kern="0" smtClean="0">
                <a:solidFill>
                  <a:srgbClr val="0000FF"/>
                </a:solidFill>
                <a:latin typeface="Arial" charset="0"/>
              </a:rPr>
              <a:t>thực </a:t>
            </a:r>
            <a:r>
              <a:rPr lang="vi-VN" sz="1850" b="1" kern="0">
                <a:solidFill>
                  <a:srgbClr val="0000FF"/>
                </a:solidFill>
                <a:latin typeface="Arial" charset="0"/>
              </a:rPr>
              <a:t>hiện theo quy định của </a:t>
            </a:r>
            <a:r>
              <a:rPr lang="en-US" sz="1850" b="1" kern="0" smtClean="0">
                <a:solidFill>
                  <a:srgbClr val="0000FF"/>
                </a:solidFill>
                <a:latin typeface="Arial" charset="0"/>
              </a:rPr>
              <a:t/>
            </a:r>
            <a:br>
              <a:rPr lang="en-US" sz="1850" b="1" kern="0" smtClean="0">
                <a:solidFill>
                  <a:srgbClr val="0000FF"/>
                </a:solidFill>
                <a:latin typeface="Arial" charset="0"/>
              </a:rPr>
            </a:br>
            <a:r>
              <a:rPr lang="vi-VN" sz="1850" b="1" kern="0" smtClean="0">
                <a:solidFill>
                  <a:srgbClr val="0000FF"/>
                </a:solidFill>
                <a:latin typeface="Arial" charset="0"/>
              </a:rPr>
              <a:t>Luật </a:t>
            </a:r>
            <a:r>
              <a:rPr lang="vi-VN" sz="1850" b="1" kern="0">
                <a:solidFill>
                  <a:srgbClr val="0000FF"/>
                </a:solidFill>
                <a:latin typeface="Arial" charset="0"/>
              </a:rPr>
              <a:t>Giáo dục nghề </a:t>
            </a:r>
            <a:r>
              <a:rPr lang="vi-VN" sz="1850" b="1" kern="0" smtClean="0">
                <a:solidFill>
                  <a:srgbClr val="0000FF"/>
                </a:solidFill>
                <a:latin typeface="Arial" charset="0"/>
              </a:rPr>
              <a:t>nghiệp;</a:t>
            </a:r>
            <a:endParaRPr lang="en-US" sz="18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startAt="2"/>
              <a:defRPr/>
            </a:pPr>
            <a:r>
              <a:rPr lang="vi-VN" sz="1850" b="1" kern="0" smtClean="0">
                <a:solidFill>
                  <a:srgbClr val="0000FF"/>
                </a:solidFill>
                <a:latin typeface="Arial" charset="0"/>
              </a:rPr>
              <a:t>Hội </a:t>
            </a:r>
            <a:r>
              <a:rPr lang="vi-VN" sz="1850" b="1" kern="0">
                <a:solidFill>
                  <a:srgbClr val="0000FF"/>
                </a:solidFill>
                <a:latin typeface="Arial" charset="0"/>
              </a:rPr>
              <a:t>đồng trường đối với cơ sở </a:t>
            </a:r>
            <a:r>
              <a:rPr lang="en-US" sz="1850" b="1" kern="0" smtClean="0">
                <a:solidFill>
                  <a:srgbClr val="0000FF"/>
                </a:solidFill>
                <a:latin typeface="Arial" charset="0"/>
              </a:rPr>
              <a:t>GDĐH </a:t>
            </a:r>
            <a:r>
              <a:rPr lang="vi-VN" sz="1850" b="1" kern="0" smtClean="0">
                <a:solidFill>
                  <a:srgbClr val="0000FF"/>
                </a:solidFill>
                <a:latin typeface="Arial" charset="0"/>
              </a:rPr>
              <a:t>thực </a:t>
            </a:r>
            <a:r>
              <a:rPr lang="vi-VN" sz="1850" b="1" kern="0">
                <a:solidFill>
                  <a:srgbClr val="0000FF"/>
                </a:solidFill>
                <a:latin typeface="Arial" charset="0"/>
              </a:rPr>
              <a:t>hiện theo quy định của </a:t>
            </a:r>
            <a:r>
              <a:rPr lang="en-US" sz="1850" b="1" kern="0" smtClean="0">
                <a:solidFill>
                  <a:srgbClr val="0000FF"/>
                </a:solidFill>
                <a:latin typeface="Arial" charset="0"/>
              </a:rPr>
              <a:t/>
            </a:r>
            <a:br>
              <a:rPr lang="en-US" sz="1850" b="1" kern="0" smtClean="0">
                <a:solidFill>
                  <a:srgbClr val="0000FF"/>
                </a:solidFill>
                <a:latin typeface="Arial" charset="0"/>
              </a:rPr>
            </a:br>
            <a:r>
              <a:rPr lang="vi-VN" sz="1850" b="1" kern="0" smtClean="0">
                <a:solidFill>
                  <a:srgbClr val="0000FF"/>
                </a:solidFill>
                <a:latin typeface="Arial" charset="0"/>
              </a:rPr>
              <a:t>Luật </a:t>
            </a:r>
            <a:r>
              <a:rPr lang="vi-VN" sz="1850" b="1" kern="0">
                <a:solidFill>
                  <a:srgbClr val="0000FF"/>
                </a:solidFill>
                <a:latin typeface="Arial" charset="0"/>
              </a:rPr>
              <a:t>Giáo dục đại học</a:t>
            </a:r>
            <a:r>
              <a:rPr lang="vi-VN" sz="1850" b="1" kern="0" smtClean="0">
                <a:solidFill>
                  <a:srgbClr val="0000FF"/>
                </a:solidFill>
                <a:latin typeface="Arial" charset="0"/>
              </a:rPr>
              <a:t>.</a:t>
            </a:r>
            <a:endParaRPr lang="nb-NO" sz="1850" b="1" kern="0">
              <a:solidFill>
                <a:srgbClr val="0000FF"/>
              </a:solidFill>
              <a:latin typeface="Arial" charset="0"/>
            </a:endParaRPr>
          </a:p>
        </p:txBody>
      </p:sp>
    </p:spTree>
    <p:extLst>
      <p:ext uri="{BB962C8B-B14F-4D97-AF65-F5344CB8AC3E}">
        <p14:creationId xmlns:p14="http://schemas.microsoft.com/office/powerpoint/2010/main" val="3941806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ba</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bổ </a:t>
            </a:r>
            <a:r>
              <a:rPr lang="vi-VN" sz="2200" b="1">
                <a:solidFill>
                  <a:srgbClr val="FF0000"/>
                </a:solidFill>
                <a:latin typeface="Arial" panose="020B0604020202020204" pitchFamily="34" charset="0"/>
                <a:cs typeface="Arial" panose="020B0604020202020204" pitchFamily="34" charset="0"/>
              </a:rPr>
              <a:t>sung loại trường tư thục không vì lợi </a:t>
            </a:r>
            <a:r>
              <a:rPr lang="vi-VN" sz="2200" b="1" smtClean="0">
                <a:solidFill>
                  <a:srgbClr val="FF0000"/>
                </a:solidFill>
                <a:latin typeface="Arial" panose="020B0604020202020204" pitchFamily="34" charset="0"/>
                <a:cs typeface="Arial" panose="020B0604020202020204" pitchFamily="34" charset="0"/>
              </a:rPr>
              <a:t>nhuận;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cụ thể vị trí, chức năng, thành phần hội đồng trường</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nl-NL" sz="2200" b="1" kern="0" smtClean="0">
                <a:solidFill>
                  <a:srgbClr val="FF0000"/>
                </a:solidFill>
                <a:latin typeface="Arial" charset="0"/>
              </a:rPr>
              <a:t>Điều </a:t>
            </a:r>
            <a:r>
              <a:rPr lang="nl-NL" sz="2200" b="1" kern="0">
                <a:solidFill>
                  <a:srgbClr val="FF0000"/>
                </a:solidFill>
                <a:latin typeface="Arial" charset="0"/>
              </a:rPr>
              <a:t>55. Hội đồng trường </a:t>
            </a: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200" b="1" kern="0" smtClean="0">
                <a:solidFill>
                  <a:srgbClr val="FF3399"/>
                </a:solidFill>
                <a:latin typeface="Arial" charset="0"/>
              </a:rPr>
              <a:t>Hội </a:t>
            </a:r>
            <a:r>
              <a:rPr lang="vi-VN" sz="2200" b="1" kern="0">
                <a:solidFill>
                  <a:srgbClr val="FF3399"/>
                </a:solidFill>
                <a:latin typeface="Arial" charset="0"/>
              </a:rPr>
              <a:t>đồng trường của </a:t>
            </a:r>
            <a:r>
              <a:rPr lang="nl-NL" sz="2200" b="1" kern="0">
                <a:solidFill>
                  <a:srgbClr val="FF3399"/>
                </a:solidFill>
                <a:latin typeface="Arial" charset="0"/>
              </a:rPr>
              <a:t>nhà trẻ,</a:t>
            </a:r>
            <a:r>
              <a:rPr lang="vi-VN" sz="2200" b="1" kern="0">
                <a:solidFill>
                  <a:srgbClr val="FF3399"/>
                </a:solidFill>
                <a:latin typeface="Arial" charset="0"/>
              </a:rPr>
              <a:t> trường mẫu giáo,</a:t>
            </a:r>
            <a:r>
              <a:rPr lang="nl-NL" sz="2200" b="1" kern="0">
                <a:solidFill>
                  <a:srgbClr val="FF3399"/>
                </a:solidFill>
                <a:latin typeface="Arial" charset="0"/>
              </a:rPr>
              <a:t> trường </a:t>
            </a:r>
            <a:r>
              <a:rPr lang="vi-VN" sz="2200" b="1" kern="0">
                <a:solidFill>
                  <a:srgbClr val="FF3399"/>
                </a:solidFill>
                <a:latin typeface="Arial" charset="0"/>
              </a:rPr>
              <a:t>mầm non dân lập</a:t>
            </a:r>
            <a:r>
              <a:rPr lang="vi-VN" sz="2200" b="1" kern="0">
                <a:solidFill>
                  <a:srgbClr val="0000FF"/>
                </a:solidFill>
                <a:latin typeface="Arial" charset="0"/>
              </a:rPr>
              <a:t> là tổ chức thực hiện quyền đại diện sở hữu của nhà trường do cộng đồng dân cư thành lập trường đề cử; chịu trách nhiệm quyết định phương hướng hoạt động, quy hoạch, kế hoạch phát triển, tổ chức, nhân sự, tài chính, tài sản, bảo đảm thực hiện mục tiêu giáo dục, phù hợp với quy định của pháp </a:t>
            </a:r>
            <a:r>
              <a:rPr lang="vi-VN" sz="2200" b="1" kern="0" smtClean="0">
                <a:solidFill>
                  <a:srgbClr val="0000FF"/>
                </a:solidFill>
                <a:latin typeface="Arial" charset="0"/>
              </a:rPr>
              <a:t>luật.</a:t>
            </a:r>
            <a:endParaRPr lang="en-US" sz="2200" b="1" kern="0" smtClean="0">
              <a:solidFill>
                <a:srgbClr val="0000FF"/>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200" b="1" kern="0" smtClean="0">
                <a:solidFill>
                  <a:srgbClr val="FF3399"/>
                </a:solidFill>
                <a:latin typeface="Arial" charset="0"/>
              </a:rPr>
              <a:t>Thành </a:t>
            </a:r>
            <a:r>
              <a:rPr lang="vi-VN" sz="2200" b="1" kern="0">
                <a:solidFill>
                  <a:srgbClr val="FF3399"/>
                </a:solidFill>
                <a:latin typeface="Arial" charset="0"/>
              </a:rPr>
              <a:t>phần hội đồng trường </a:t>
            </a:r>
            <a:r>
              <a:rPr lang="vi-VN" sz="2200" b="1" kern="0">
                <a:solidFill>
                  <a:srgbClr val="0000FF"/>
                </a:solidFill>
                <a:latin typeface="Arial" charset="0"/>
              </a:rPr>
              <a:t>gồm </a:t>
            </a:r>
            <a:r>
              <a:rPr lang="vi-VN" sz="2200" b="1" kern="0">
                <a:solidFill>
                  <a:srgbClr val="008000"/>
                </a:solidFill>
                <a:latin typeface="Arial" charset="0"/>
              </a:rPr>
              <a:t>đại diện cộng đồng dân cư</a:t>
            </a:r>
            <a:r>
              <a:rPr lang="vi-VN" sz="2200" b="1" kern="0">
                <a:solidFill>
                  <a:srgbClr val="0000FF"/>
                </a:solidFill>
                <a:latin typeface="Arial" charset="0"/>
              </a:rPr>
              <a:t>, </a:t>
            </a:r>
            <a:r>
              <a:rPr lang="vi-VN" sz="2200" b="1" kern="0">
                <a:solidFill>
                  <a:srgbClr val="CC3300"/>
                </a:solidFill>
                <a:latin typeface="Arial" charset="0"/>
              </a:rPr>
              <a:t>đại diện chính quyền địa phương cấp xã </a:t>
            </a:r>
            <a:r>
              <a:rPr lang="vi-VN" sz="2200" b="1" kern="0">
                <a:solidFill>
                  <a:srgbClr val="0000FF"/>
                </a:solidFill>
                <a:latin typeface="Arial" charset="0"/>
              </a:rPr>
              <a:t>và </a:t>
            </a:r>
            <a:r>
              <a:rPr lang="vi-VN" sz="2200" b="1" kern="0">
                <a:solidFill>
                  <a:srgbClr val="FF3399"/>
                </a:solidFill>
                <a:latin typeface="Arial" charset="0"/>
              </a:rPr>
              <a:t>người góp vốn xây dựng</a:t>
            </a:r>
            <a:r>
              <a:rPr lang="vi-VN" sz="2200" b="1" kern="0">
                <a:solidFill>
                  <a:srgbClr val="0000FF"/>
                </a:solidFill>
                <a:latin typeface="Arial" charset="0"/>
              </a:rPr>
              <a:t>, duy trì hoạt động của nhà trường</a:t>
            </a:r>
            <a:r>
              <a:rPr lang="vi-VN"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2938696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ba</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bổ </a:t>
            </a:r>
            <a:r>
              <a:rPr lang="vi-VN" sz="2200" b="1">
                <a:solidFill>
                  <a:srgbClr val="FF0000"/>
                </a:solidFill>
                <a:latin typeface="Arial" panose="020B0604020202020204" pitchFamily="34" charset="0"/>
                <a:cs typeface="Arial" panose="020B0604020202020204" pitchFamily="34" charset="0"/>
              </a:rPr>
              <a:t>sung loại trường tư thục không vì lợi </a:t>
            </a:r>
            <a:r>
              <a:rPr lang="vi-VN" sz="2200" b="1" smtClean="0">
                <a:solidFill>
                  <a:srgbClr val="FF0000"/>
                </a:solidFill>
                <a:latin typeface="Arial" panose="020B0604020202020204" pitchFamily="34" charset="0"/>
                <a:cs typeface="Arial" panose="020B0604020202020204" pitchFamily="34" charset="0"/>
              </a:rPr>
              <a:t>nhuận;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cụ thể vị trí, chức năng, thành phần hội đồng trường</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8000"/>
              </a:lnSpc>
              <a:spcBef>
                <a:spcPts val="600"/>
              </a:spcBef>
              <a:spcAft>
                <a:spcPts val="0"/>
              </a:spcAft>
              <a:buClr>
                <a:srgbClr val="FF0000"/>
              </a:buClr>
              <a:buFont typeface="Wingdings" panose="05000000000000000000" pitchFamily="2" charset="2"/>
              <a:buChar char="v"/>
              <a:defRPr/>
            </a:pPr>
            <a:r>
              <a:rPr lang="nl-NL" sz="1800" b="1" kern="0" smtClean="0">
                <a:solidFill>
                  <a:srgbClr val="FF0000"/>
                </a:solidFill>
                <a:latin typeface="Arial" charset="0"/>
              </a:rPr>
              <a:t>Điều </a:t>
            </a:r>
            <a:r>
              <a:rPr lang="nl-NL" sz="1800" b="1" kern="0">
                <a:solidFill>
                  <a:srgbClr val="FF0000"/>
                </a:solidFill>
                <a:latin typeface="Arial" charset="0"/>
              </a:rPr>
              <a:t>55. Hội đồng trường </a:t>
            </a:r>
          </a:p>
          <a:p>
            <a:pPr marL="565150" indent="-457200" algn="just" eaLnBrk="1" hangingPunct="1">
              <a:lnSpc>
                <a:spcPct val="108000"/>
              </a:lnSpc>
              <a:spcBef>
                <a:spcPts val="600"/>
              </a:spcBef>
              <a:spcAft>
                <a:spcPts val="0"/>
              </a:spcAft>
              <a:buClr>
                <a:srgbClr val="FF0000"/>
              </a:buClr>
              <a:buFont typeface="+mj-lt"/>
              <a:buAutoNum type="arabicPeriod" startAt="3"/>
              <a:defRPr/>
            </a:pPr>
            <a:r>
              <a:rPr lang="vi-VN" sz="1800" b="1" kern="0" smtClean="0">
                <a:solidFill>
                  <a:srgbClr val="FF3399"/>
                </a:solidFill>
                <a:latin typeface="Arial" charset="0"/>
              </a:rPr>
              <a:t>Hội </a:t>
            </a:r>
            <a:r>
              <a:rPr lang="vi-VN" sz="1800" b="1" kern="0">
                <a:solidFill>
                  <a:srgbClr val="FF3399"/>
                </a:solidFill>
                <a:latin typeface="Arial" charset="0"/>
              </a:rPr>
              <a:t>đồng trường của trường tư thục </a:t>
            </a:r>
            <a:r>
              <a:rPr lang="vi-VN" sz="1800" b="1" kern="0">
                <a:solidFill>
                  <a:srgbClr val="0000FF"/>
                </a:solidFill>
                <a:latin typeface="Arial" charset="0"/>
              </a:rPr>
              <a:t>là tổ chức quản trị nhà trường, thực hiện quyền đại diện cho nhà đầu tư và các bên có lợi ích liên quan, chịu trách nhiệm tổ chức thực hiện quyết định của nhà đầu </a:t>
            </a:r>
            <a:r>
              <a:rPr lang="vi-VN" sz="1800" b="1" kern="0" smtClean="0">
                <a:solidFill>
                  <a:srgbClr val="0000FF"/>
                </a:solidFill>
                <a:latin typeface="Arial" charset="0"/>
              </a:rPr>
              <a:t>tư</a:t>
            </a:r>
            <a:r>
              <a:rPr lang="en-US" sz="1800" b="1" kern="0" smtClean="0">
                <a:solidFill>
                  <a:srgbClr val="0000FF"/>
                </a:solidFill>
                <a:latin typeface="Arial" charset="0"/>
              </a:rPr>
              <a:t> (NĐT)</a:t>
            </a:r>
            <a:r>
              <a:rPr lang="vi-VN" sz="1800" b="1" kern="0" smtClean="0">
                <a:solidFill>
                  <a:srgbClr val="0000FF"/>
                </a:solidFill>
                <a:latin typeface="Arial" charset="0"/>
              </a:rPr>
              <a:t>. </a:t>
            </a:r>
            <a:endParaRPr lang="en-US" sz="1800" b="1" kern="0" smtClean="0">
              <a:solidFill>
                <a:srgbClr val="0000FF"/>
              </a:solidFill>
              <a:latin typeface="Arial" charset="0"/>
            </a:endParaRPr>
          </a:p>
          <a:p>
            <a:pPr marL="565150" indent="0" algn="just" eaLnBrk="1" hangingPunct="1">
              <a:lnSpc>
                <a:spcPct val="108000"/>
              </a:lnSpc>
              <a:spcBef>
                <a:spcPts val="600"/>
              </a:spcBef>
              <a:spcAft>
                <a:spcPts val="0"/>
              </a:spcAft>
              <a:buClr>
                <a:srgbClr val="FF0000"/>
              </a:buClr>
              <a:buNone/>
              <a:defRPr/>
            </a:pPr>
            <a:r>
              <a:rPr lang="vi-VN" sz="1800" b="1" kern="0" smtClean="0">
                <a:solidFill>
                  <a:srgbClr val="FF3399"/>
                </a:solidFill>
                <a:latin typeface="Arial" charset="0"/>
              </a:rPr>
              <a:t>Thành </a:t>
            </a:r>
            <a:r>
              <a:rPr lang="vi-VN" sz="1800" b="1" kern="0">
                <a:solidFill>
                  <a:srgbClr val="FF3399"/>
                </a:solidFill>
                <a:latin typeface="Arial" charset="0"/>
              </a:rPr>
              <a:t>phần của hội đồng trường của trường tư thục </a:t>
            </a:r>
            <a:r>
              <a:rPr lang="vi-VN" sz="1800" b="1" kern="0">
                <a:solidFill>
                  <a:srgbClr val="0000FF"/>
                </a:solidFill>
                <a:latin typeface="Arial" charset="0"/>
              </a:rPr>
              <a:t>do </a:t>
            </a:r>
            <a:r>
              <a:rPr lang="en-US" sz="1800" b="1" kern="0" smtClean="0">
                <a:solidFill>
                  <a:srgbClr val="0000FF"/>
                </a:solidFill>
                <a:latin typeface="Arial" charset="0"/>
              </a:rPr>
              <a:t>NĐT </a:t>
            </a:r>
            <a:r>
              <a:rPr lang="vi-VN" sz="1800" b="1" kern="0" smtClean="0">
                <a:solidFill>
                  <a:srgbClr val="0000FF"/>
                </a:solidFill>
                <a:latin typeface="Arial" charset="0"/>
              </a:rPr>
              <a:t>trong </a:t>
            </a:r>
            <a:r>
              <a:rPr lang="vi-VN" sz="1800" b="1" kern="0">
                <a:solidFill>
                  <a:srgbClr val="0000FF"/>
                </a:solidFill>
                <a:latin typeface="Arial" charset="0"/>
              </a:rPr>
              <a:t>nước, </a:t>
            </a:r>
            <a:r>
              <a:rPr lang="en-US" sz="1800" b="1" kern="0" smtClean="0">
                <a:solidFill>
                  <a:srgbClr val="0000FF"/>
                </a:solidFill>
                <a:latin typeface="Arial" charset="0"/>
              </a:rPr>
              <a:t>NĐT </a:t>
            </a:r>
            <a:r>
              <a:rPr lang="vi-VN" sz="1800" b="1" kern="0" smtClean="0">
                <a:solidFill>
                  <a:srgbClr val="0000FF"/>
                </a:solidFill>
                <a:latin typeface="Arial" charset="0"/>
              </a:rPr>
              <a:t>nước </a:t>
            </a:r>
            <a:r>
              <a:rPr lang="vi-VN" sz="1800" b="1" kern="0">
                <a:solidFill>
                  <a:srgbClr val="0000FF"/>
                </a:solidFill>
                <a:latin typeface="Arial" charset="0"/>
              </a:rPr>
              <a:t>ngoài đầu tư gồm đại diện </a:t>
            </a:r>
            <a:r>
              <a:rPr lang="en-US" sz="1800" b="1" kern="0" smtClean="0">
                <a:solidFill>
                  <a:srgbClr val="0000FF"/>
                </a:solidFill>
                <a:latin typeface="Arial" charset="0"/>
              </a:rPr>
              <a:t>NĐT</a:t>
            </a:r>
            <a:r>
              <a:rPr lang="vi-VN" sz="1800" b="1" kern="0" smtClean="0">
                <a:solidFill>
                  <a:srgbClr val="0000FF"/>
                </a:solidFill>
                <a:latin typeface="Arial" charset="0"/>
              </a:rPr>
              <a:t>, </a:t>
            </a:r>
            <a:r>
              <a:rPr lang="vi-VN" sz="1800" b="1" kern="0">
                <a:solidFill>
                  <a:srgbClr val="0000FF"/>
                </a:solidFill>
                <a:latin typeface="Arial" charset="0"/>
              </a:rPr>
              <a:t>thành viên trong và ngoài trường </a:t>
            </a:r>
            <a:r>
              <a:rPr lang="nl-NL" sz="1800" b="1" kern="0">
                <a:solidFill>
                  <a:srgbClr val="FF3399"/>
                </a:solidFill>
                <a:latin typeface="Arial" charset="0"/>
              </a:rPr>
              <a:t>do hội nghị nhà</a:t>
            </a:r>
            <a:r>
              <a:rPr lang="vi-VN" sz="1800" b="1" kern="0">
                <a:solidFill>
                  <a:srgbClr val="FF3399"/>
                </a:solidFill>
                <a:latin typeface="Arial" charset="0"/>
              </a:rPr>
              <a:t> đầu tư bầu, quyết định theo tỷ </a:t>
            </a:r>
            <a:r>
              <a:rPr lang="nl-NL" sz="1800" b="1" kern="0">
                <a:solidFill>
                  <a:srgbClr val="FF3399"/>
                </a:solidFill>
                <a:latin typeface="Arial" charset="0"/>
              </a:rPr>
              <a:t>lệ vốn </a:t>
            </a:r>
            <a:r>
              <a:rPr lang="nl-NL" sz="1800" b="1" kern="0" smtClean="0">
                <a:solidFill>
                  <a:srgbClr val="FF3399"/>
                </a:solidFill>
                <a:latin typeface="Arial" charset="0"/>
              </a:rPr>
              <a:t>góp.</a:t>
            </a:r>
          </a:p>
          <a:p>
            <a:pPr marL="565150" indent="0" algn="just" eaLnBrk="1" hangingPunct="1">
              <a:lnSpc>
                <a:spcPct val="108000"/>
              </a:lnSpc>
              <a:spcBef>
                <a:spcPts val="600"/>
              </a:spcBef>
              <a:spcAft>
                <a:spcPts val="0"/>
              </a:spcAft>
              <a:buClr>
                <a:srgbClr val="FF0000"/>
              </a:buClr>
              <a:buNone/>
              <a:defRPr/>
            </a:pPr>
            <a:r>
              <a:rPr lang="nl-NL" sz="1800" b="1" kern="0" smtClean="0">
                <a:solidFill>
                  <a:srgbClr val="008000"/>
                </a:solidFill>
                <a:latin typeface="Arial" charset="0"/>
              </a:rPr>
              <a:t>Thành </a:t>
            </a:r>
            <a:r>
              <a:rPr lang="nl-NL" sz="1800" b="1" kern="0">
                <a:solidFill>
                  <a:srgbClr val="008000"/>
                </a:solidFill>
                <a:latin typeface="Arial" charset="0"/>
              </a:rPr>
              <a:t>phần của hội đồng trường của </a:t>
            </a:r>
            <a:r>
              <a:rPr lang="vi-VN" sz="1800" b="1" kern="0">
                <a:solidFill>
                  <a:srgbClr val="008000"/>
                </a:solidFill>
                <a:latin typeface="Arial" charset="0"/>
              </a:rPr>
              <a:t>trường tư thục hoạt động không vì lợi nhuận </a:t>
            </a:r>
            <a:r>
              <a:rPr lang="nl-NL" sz="1800" b="1" kern="0">
                <a:solidFill>
                  <a:srgbClr val="0000FF"/>
                </a:solidFill>
                <a:latin typeface="Arial" charset="0"/>
              </a:rPr>
              <a:t>do </a:t>
            </a:r>
            <a:r>
              <a:rPr lang="nl-NL" sz="1800" b="1" kern="0" smtClean="0">
                <a:solidFill>
                  <a:srgbClr val="0000FF"/>
                </a:solidFill>
                <a:latin typeface="Arial" charset="0"/>
              </a:rPr>
              <a:t>NĐT trong </a:t>
            </a:r>
            <a:r>
              <a:rPr lang="nl-NL" sz="1800" b="1" kern="0">
                <a:solidFill>
                  <a:srgbClr val="0000FF"/>
                </a:solidFill>
                <a:latin typeface="Arial" charset="0"/>
              </a:rPr>
              <a:t>nước đầu tư</a:t>
            </a:r>
            <a:r>
              <a:rPr lang="vi-VN" sz="1800" b="1" kern="0">
                <a:solidFill>
                  <a:srgbClr val="0000FF"/>
                </a:solidFill>
                <a:latin typeface="Arial" charset="0"/>
              </a:rPr>
              <a:t> gồm </a:t>
            </a:r>
            <a:r>
              <a:rPr lang="vi-VN" sz="1800" b="1" kern="0">
                <a:solidFill>
                  <a:srgbClr val="FF3399"/>
                </a:solidFill>
                <a:latin typeface="Arial" charset="0"/>
              </a:rPr>
              <a:t>đại diện </a:t>
            </a:r>
            <a:r>
              <a:rPr lang="en-US" sz="1800" b="1" kern="0" smtClean="0">
                <a:solidFill>
                  <a:srgbClr val="FF3399"/>
                </a:solidFill>
                <a:latin typeface="Arial" charset="0"/>
              </a:rPr>
              <a:t>NĐT </a:t>
            </a:r>
            <a:r>
              <a:rPr lang="nl-NL" sz="1800" b="1" kern="0" smtClean="0">
                <a:solidFill>
                  <a:srgbClr val="FF3399"/>
                </a:solidFill>
                <a:latin typeface="Arial" charset="0"/>
              </a:rPr>
              <a:t>do </a:t>
            </a:r>
            <a:r>
              <a:rPr lang="nl-NL" sz="1800" b="1" kern="0">
                <a:solidFill>
                  <a:srgbClr val="FF3399"/>
                </a:solidFill>
                <a:latin typeface="Arial" charset="0"/>
              </a:rPr>
              <a:t>các </a:t>
            </a:r>
            <a:r>
              <a:rPr lang="nl-NL" sz="1800" b="1" kern="0" smtClean="0">
                <a:solidFill>
                  <a:srgbClr val="FF3399"/>
                </a:solidFill>
                <a:latin typeface="Arial" charset="0"/>
              </a:rPr>
              <a:t>NĐT </a:t>
            </a:r>
            <a:r>
              <a:rPr lang="vi-VN" sz="1800" b="1" kern="0" smtClean="0">
                <a:solidFill>
                  <a:srgbClr val="FF3399"/>
                </a:solidFill>
                <a:latin typeface="Arial" charset="0"/>
              </a:rPr>
              <a:t>bầu</a:t>
            </a:r>
            <a:r>
              <a:rPr lang="vi-VN" sz="1800" b="1" kern="0">
                <a:solidFill>
                  <a:srgbClr val="FF3399"/>
                </a:solidFill>
                <a:latin typeface="Arial" charset="0"/>
              </a:rPr>
              <a:t>, quyết định theo tỷ lệ vốn góp; </a:t>
            </a:r>
            <a:r>
              <a:rPr lang="vi-VN" sz="1800" b="1" kern="0">
                <a:solidFill>
                  <a:srgbClr val="008000"/>
                </a:solidFill>
                <a:latin typeface="Arial" charset="0"/>
              </a:rPr>
              <a:t>thành viên trong và ngoài trường</a:t>
            </a:r>
            <a:r>
              <a:rPr lang="nl-NL" sz="1800" b="1" kern="0">
                <a:solidFill>
                  <a:srgbClr val="0000FF"/>
                </a:solidFill>
                <a:latin typeface="Arial" charset="0"/>
              </a:rPr>
              <a:t>. </a:t>
            </a:r>
            <a:endParaRPr lang="nl-NL" sz="1800" b="1" kern="0" smtClean="0">
              <a:solidFill>
                <a:srgbClr val="0000FF"/>
              </a:solidFill>
              <a:latin typeface="Arial" charset="0"/>
            </a:endParaRPr>
          </a:p>
          <a:p>
            <a:pPr marL="565150" indent="0" algn="just" eaLnBrk="1" hangingPunct="1">
              <a:lnSpc>
                <a:spcPct val="108000"/>
              </a:lnSpc>
              <a:spcBef>
                <a:spcPts val="600"/>
              </a:spcBef>
              <a:spcAft>
                <a:spcPts val="0"/>
              </a:spcAft>
              <a:buClr>
                <a:srgbClr val="FF0000"/>
              </a:buClr>
              <a:buNone/>
              <a:defRPr/>
            </a:pPr>
            <a:r>
              <a:rPr lang="nl-NL" sz="1800" b="1" kern="0" smtClean="0">
                <a:solidFill>
                  <a:srgbClr val="FF3399"/>
                </a:solidFill>
                <a:latin typeface="Arial" charset="0"/>
              </a:rPr>
              <a:t>Thành </a:t>
            </a:r>
            <a:r>
              <a:rPr lang="nl-NL" sz="1800" b="1" kern="0">
                <a:solidFill>
                  <a:srgbClr val="FF3399"/>
                </a:solidFill>
                <a:latin typeface="Arial" charset="0"/>
              </a:rPr>
              <a:t>viên trong trường gồm</a:t>
            </a:r>
            <a:r>
              <a:rPr lang="nl-NL" sz="1800" b="1" kern="0">
                <a:solidFill>
                  <a:srgbClr val="0000FF"/>
                </a:solidFill>
                <a:latin typeface="Arial" charset="0"/>
              </a:rPr>
              <a:t> các thành viên đương nhiên là bí thư cấp ủy, </a:t>
            </a:r>
            <a:r>
              <a:rPr lang="nl-NL" sz="1800" b="1" kern="0" smtClean="0">
                <a:solidFill>
                  <a:srgbClr val="0000FF"/>
                </a:solidFill>
                <a:latin typeface="Arial" charset="0"/>
              </a:rPr>
              <a:t>CTCĐ, </a:t>
            </a:r>
            <a:r>
              <a:rPr lang="nl-NL" sz="1800" b="1" kern="0">
                <a:solidFill>
                  <a:srgbClr val="0000FF"/>
                </a:solidFill>
                <a:latin typeface="Arial" charset="0"/>
              </a:rPr>
              <a:t>đại diện </a:t>
            </a:r>
            <a:r>
              <a:rPr lang="nl-NL" sz="1800" b="1" kern="0" smtClean="0">
                <a:solidFill>
                  <a:srgbClr val="0000FF"/>
                </a:solidFill>
                <a:latin typeface="Arial" charset="0"/>
              </a:rPr>
              <a:t>BCH Đoàn TNCS HCM là </a:t>
            </a:r>
            <a:r>
              <a:rPr lang="nl-NL" sz="1800" b="1" kern="0">
                <a:solidFill>
                  <a:srgbClr val="0000FF"/>
                </a:solidFill>
                <a:latin typeface="Arial" charset="0"/>
              </a:rPr>
              <a:t>người học của trường (nếu có), hiệu trưởng; thành viên bầu là đại diện giáo viên và người lao động do hội nghị toàn thể hoặc hội nghị đại biểu của trường bầu. </a:t>
            </a:r>
            <a:endParaRPr lang="nl-NL" sz="1800" b="1" kern="0" smtClean="0">
              <a:solidFill>
                <a:srgbClr val="0000FF"/>
              </a:solidFill>
              <a:latin typeface="Arial" charset="0"/>
            </a:endParaRPr>
          </a:p>
          <a:p>
            <a:pPr marL="565150" indent="0" algn="just" eaLnBrk="1" hangingPunct="1">
              <a:lnSpc>
                <a:spcPct val="108000"/>
              </a:lnSpc>
              <a:spcBef>
                <a:spcPts val="600"/>
              </a:spcBef>
              <a:spcAft>
                <a:spcPts val="0"/>
              </a:spcAft>
              <a:buClr>
                <a:srgbClr val="FF0000"/>
              </a:buClr>
              <a:buNone/>
              <a:defRPr/>
            </a:pPr>
            <a:r>
              <a:rPr lang="nl-NL" sz="1800" b="1" kern="0" smtClean="0">
                <a:solidFill>
                  <a:srgbClr val="008000"/>
                </a:solidFill>
                <a:latin typeface="Arial" charset="0"/>
              </a:rPr>
              <a:t>Thành </a:t>
            </a:r>
            <a:r>
              <a:rPr lang="nl-NL" sz="1800" b="1" kern="0">
                <a:solidFill>
                  <a:srgbClr val="008000"/>
                </a:solidFill>
                <a:latin typeface="Arial" charset="0"/>
              </a:rPr>
              <a:t>viên ngoài trường gồm </a:t>
            </a:r>
            <a:r>
              <a:rPr lang="nl-NL" sz="1800" b="1" kern="0">
                <a:solidFill>
                  <a:srgbClr val="0000FF"/>
                </a:solidFill>
                <a:latin typeface="Arial" charset="0"/>
              </a:rPr>
              <a:t>đại diện lãnh đạo nhà quản lý, nhà giáo dục, doanh nhân, cựu học sinh do hội nghị toàn thể hoặc hội nghị đại biểu của trường bầu</a:t>
            </a:r>
            <a:r>
              <a:rPr lang="nl-NL" sz="1800" b="1" kern="0" smtClean="0">
                <a:solidFill>
                  <a:srgbClr val="0000FF"/>
                </a:solidFill>
                <a:latin typeface="Arial" charset="0"/>
              </a:rPr>
              <a:t>.</a:t>
            </a:r>
            <a:endParaRPr lang="nb-NO" sz="1800" b="1" kern="0">
              <a:solidFill>
                <a:srgbClr val="0000FF"/>
              </a:solidFill>
              <a:latin typeface="Arial" charset="0"/>
            </a:endParaRPr>
          </a:p>
        </p:txBody>
      </p:sp>
    </p:spTree>
    <p:extLst>
      <p:ext uri="{BB962C8B-B14F-4D97-AF65-F5344CB8AC3E}">
        <p14:creationId xmlns:p14="http://schemas.microsoft.com/office/powerpoint/2010/main" val="2514213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ba</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bổ </a:t>
            </a:r>
            <a:r>
              <a:rPr lang="vi-VN" sz="2200" b="1">
                <a:solidFill>
                  <a:srgbClr val="FF0000"/>
                </a:solidFill>
                <a:latin typeface="Arial" panose="020B0604020202020204" pitchFamily="34" charset="0"/>
                <a:cs typeface="Arial" panose="020B0604020202020204" pitchFamily="34" charset="0"/>
              </a:rPr>
              <a:t>sung loại trường tư thục không vì lợi </a:t>
            </a:r>
            <a:r>
              <a:rPr lang="vi-VN" sz="2200" b="1" smtClean="0">
                <a:solidFill>
                  <a:srgbClr val="FF0000"/>
                </a:solidFill>
                <a:latin typeface="Arial" panose="020B0604020202020204" pitchFamily="34" charset="0"/>
                <a:cs typeface="Arial" panose="020B0604020202020204" pitchFamily="34" charset="0"/>
              </a:rPr>
              <a:t>nhuận;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cụ thể vị trí, chức năng, thành phần hội đồng trường</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nl-NL" sz="2100" b="1" kern="0" smtClean="0">
                <a:solidFill>
                  <a:srgbClr val="FF0000"/>
                </a:solidFill>
                <a:latin typeface="Arial" charset="0"/>
              </a:rPr>
              <a:t>Điều </a:t>
            </a:r>
            <a:r>
              <a:rPr lang="nl-NL" sz="2100" b="1" kern="0">
                <a:solidFill>
                  <a:srgbClr val="FF0000"/>
                </a:solidFill>
                <a:latin typeface="Arial" charset="0"/>
              </a:rPr>
              <a:t>55. Hội đồng trường </a:t>
            </a:r>
          </a:p>
          <a:p>
            <a:pPr marL="565150" indent="-457200" algn="just" eaLnBrk="1" hangingPunct="1">
              <a:lnSpc>
                <a:spcPct val="114000"/>
              </a:lnSpc>
              <a:spcBef>
                <a:spcPts val="1200"/>
              </a:spcBef>
              <a:spcAft>
                <a:spcPts val="0"/>
              </a:spcAft>
              <a:buClr>
                <a:srgbClr val="FF0000"/>
              </a:buClr>
              <a:buFont typeface="+mj-lt"/>
              <a:buAutoNum type="arabicPeriod" startAt="4"/>
              <a:defRPr/>
            </a:pPr>
            <a:r>
              <a:rPr lang="vi-VN" sz="2100" b="1" kern="0" smtClean="0">
                <a:solidFill>
                  <a:srgbClr val="FF3399"/>
                </a:solidFill>
                <a:latin typeface="Arial" charset="0"/>
              </a:rPr>
              <a:t>Thủ </a:t>
            </a:r>
            <a:r>
              <a:rPr lang="vi-VN" sz="2100" b="1" kern="0">
                <a:solidFill>
                  <a:srgbClr val="FF3399"/>
                </a:solidFill>
                <a:latin typeface="Arial" charset="0"/>
              </a:rPr>
              <a:t>tục thành lập, cơ cấu tổ chức,</a:t>
            </a:r>
            <a:r>
              <a:rPr lang="nl-NL" sz="2100" b="1" kern="0">
                <a:solidFill>
                  <a:srgbClr val="FF3399"/>
                </a:solidFill>
                <a:latin typeface="Arial" charset="0"/>
              </a:rPr>
              <a:t> nhiệm vụ,</a:t>
            </a:r>
            <a:r>
              <a:rPr lang="vi-VN" sz="2100" b="1" kern="0">
                <a:solidFill>
                  <a:srgbClr val="FF3399"/>
                </a:solidFill>
                <a:latin typeface="Arial" charset="0"/>
              </a:rPr>
              <a:t> quyền hạn </a:t>
            </a:r>
            <a:r>
              <a:rPr lang="vi-VN" sz="2100" b="1" kern="0">
                <a:solidFill>
                  <a:srgbClr val="0000FF"/>
                </a:solidFill>
                <a:latin typeface="Arial" charset="0"/>
              </a:rPr>
              <a:t>của hội đồng trường </a:t>
            </a:r>
            <a:r>
              <a:rPr lang="nl-NL" sz="2100" b="1" kern="0">
                <a:solidFill>
                  <a:srgbClr val="0000FF"/>
                </a:solidFill>
                <a:latin typeface="Arial" charset="0"/>
              </a:rPr>
              <a:t>đối với nhà trẻ, trường mẫu giáo, trường </a:t>
            </a:r>
            <a:r>
              <a:rPr lang="vi-VN" sz="2100" b="1" kern="0">
                <a:solidFill>
                  <a:srgbClr val="0000FF"/>
                </a:solidFill>
                <a:latin typeface="Arial" charset="0"/>
              </a:rPr>
              <a:t>mầm non,</a:t>
            </a:r>
            <a:r>
              <a:rPr lang="nl-NL" sz="2100" b="1" kern="0">
                <a:solidFill>
                  <a:srgbClr val="0000FF"/>
                </a:solidFill>
                <a:latin typeface="Arial" charset="0"/>
              </a:rPr>
              <a:t> cơ sở giáo dục</a:t>
            </a:r>
            <a:r>
              <a:rPr lang="vi-VN" sz="2100" b="1" kern="0">
                <a:solidFill>
                  <a:srgbClr val="0000FF"/>
                </a:solidFill>
                <a:latin typeface="Arial" charset="0"/>
              </a:rPr>
              <a:t> phổ thông được </a:t>
            </a:r>
            <a:r>
              <a:rPr lang="vi-VN" sz="2100" b="1" kern="0">
                <a:solidFill>
                  <a:srgbClr val="FF3399"/>
                </a:solidFill>
                <a:latin typeface="Arial" charset="0"/>
              </a:rPr>
              <a:t>quy định trong điều lệ</a:t>
            </a:r>
            <a:r>
              <a:rPr lang="nl-NL" sz="2100" b="1" kern="0">
                <a:solidFill>
                  <a:srgbClr val="FF3399"/>
                </a:solidFill>
                <a:latin typeface="Arial" charset="0"/>
              </a:rPr>
              <a:t>, quy chế tổ chức và hoạt động của nhà trường</a:t>
            </a:r>
            <a:r>
              <a:rPr lang="nl-NL" sz="2100" b="1" kern="0">
                <a:solidFill>
                  <a:srgbClr val="0000FF"/>
                </a:solidFill>
                <a:latin typeface="Arial" charset="0"/>
              </a:rPr>
              <a:t>. </a:t>
            </a:r>
            <a:r>
              <a:rPr lang="nl-NL" sz="2100" b="1" kern="0">
                <a:solidFill>
                  <a:srgbClr val="008000"/>
                </a:solidFill>
                <a:latin typeface="Arial" charset="0"/>
              </a:rPr>
              <a:t>Việc chuyển thẩm quyền của hội đồng quản trị sang hội đồng trường </a:t>
            </a:r>
            <a:r>
              <a:rPr lang="nl-NL" sz="2100" b="1" kern="0">
                <a:solidFill>
                  <a:srgbClr val="0000FF"/>
                </a:solidFill>
                <a:latin typeface="Arial" charset="0"/>
              </a:rPr>
              <a:t>đối với nhà trẻ, trường mẫu giáo, trường mầm non, cơ sở giáo dục phổ thông </a:t>
            </a:r>
            <a:r>
              <a:rPr lang="nl-NL" sz="2100" b="1" kern="0">
                <a:solidFill>
                  <a:srgbClr val="008000"/>
                </a:solidFill>
                <a:latin typeface="Arial" charset="0"/>
              </a:rPr>
              <a:t>thực hiện theo quy định của Bộ trưởng Bộ Giáo dục và Đào tạo</a:t>
            </a:r>
            <a:r>
              <a:rPr lang="nl-NL" sz="2100" b="1" kern="0" smtClean="0">
                <a:solidFill>
                  <a:srgbClr val="008000"/>
                </a:solidFill>
                <a:latin typeface="Arial" charset="0"/>
              </a:rPr>
              <a:t>.</a:t>
            </a:r>
            <a:endParaRPr lang="nb-NO" sz="2100" b="1" kern="0">
              <a:solidFill>
                <a:srgbClr val="008000"/>
              </a:solidFill>
              <a:latin typeface="Arial" charset="0"/>
            </a:endParaRPr>
          </a:p>
        </p:txBody>
      </p:sp>
    </p:spTree>
    <p:extLst>
      <p:ext uri="{BB962C8B-B14F-4D97-AF65-F5344CB8AC3E}">
        <p14:creationId xmlns:p14="http://schemas.microsoft.com/office/powerpoint/2010/main" val="3611743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10000"/>
              </a:lnSpc>
              <a:spcBef>
                <a:spcPct val="20000"/>
              </a:spcBef>
              <a:spcAft>
                <a:spcPct val="20000"/>
              </a:spcAft>
            </a:pPr>
            <a:r>
              <a:rPr lang="en-US" sz="3200" b="1" smtClean="0">
                <a:solidFill>
                  <a:srgbClr val="FF0066"/>
                </a:solidFill>
                <a:latin typeface="Arial" panose="020B0604020202020204" pitchFamily="34" charset="0"/>
                <a:cs typeface="Arial" panose="020B0604020202020204" pitchFamily="34" charset="0"/>
              </a:rPr>
              <a:t>GIỚI THIỆU CHUNG</a:t>
            </a:r>
            <a:br>
              <a:rPr lang="en-US" sz="3200" b="1" smtClean="0">
                <a:solidFill>
                  <a:srgbClr val="FF0066"/>
                </a:solidFill>
                <a:latin typeface="Arial" panose="020B0604020202020204" pitchFamily="34" charset="0"/>
                <a:cs typeface="Arial" panose="020B0604020202020204" pitchFamily="34" charset="0"/>
              </a:rPr>
            </a:br>
            <a:r>
              <a:rPr lang="en-US" sz="3200" b="1" smtClean="0">
                <a:solidFill>
                  <a:srgbClr val="FF0066"/>
                </a:solidFill>
                <a:latin typeface="Arial" panose="020B0604020202020204" pitchFamily="34" charset="0"/>
                <a:cs typeface="Arial" panose="020B0604020202020204" pitchFamily="34" charset="0"/>
              </a:rPr>
              <a:t>VỀ LUẬT GIÁO DỤC (SỬA ĐỔI) NĂM 2019</a:t>
            </a:r>
            <a:endParaRPr lang="en-US" altLang="en-US" sz="32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6408499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5182"/>
            <a:ext cx="9144000" cy="4987636"/>
          </a:xfrm>
          <a:prstGeom prst="rect">
            <a:avLst/>
          </a:prstGeom>
        </p:spPr>
      </p:pic>
    </p:spTree>
    <p:extLst>
      <p:ext uri="{BB962C8B-B14F-4D97-AF65-F5344CB8AC3E}">
        <p14:creationId xmlns:p14="http://schemas.microsoft.com/office/powerpoint/2010/main" val="1218724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tư</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bổ </a:t>
            </a:r>
            <a:r>
              <a:rPr lang="vi-VN" sz="2400" b="1">
                <a:solidFill>
                  <a:srgbClr val="FF0000"/>
                </a:solidFill>
                <a:latin typeface="Arial" panose="020B0604020202020204" pitchFamily="34" charset="0"/>
                <a:cs typeface="Arial" panose="020B0604020202020204" pitchFamily="34" charset="0"/>
              </a:rPr>
              <a:t>sung chính sách phát triển giáo dục mầm non,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giáo </a:t>
            </a:r>
            <a:r>
              <a:rPr lang="vi-VN" sz="2400" b="1">
                <a:solidFill>
                  <a:srgbClr val="FF0000"/>
                </a:solidFill>
                <a:latin typeface="Arial" panose="020B0604020202020204" pitchFamily="34" charset="0"/>
                <a:cs typeface="Arial" panose="020B0604020202020204" pitchFamily="34" charset="0"/>
              </a:rPr>
              <a:t>dục thường xuyên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0000"/>
              </a:lnSpc>
              <a:spcBef>
                <a:spcPts val="800"/>
              </a:spcBef>
              <a:spcAft>
                <a:spcPts val="0"/>
              </a:spcAft>
              <a:buClr>
                <a:srgbClr val="FF0000"/>
              </a:buClr>
              <a:buFont typeface="Wingdings" panose="05000000000000000000" pitchFamily="2" charset="2"/>
              <a:buChar char="v"/>
              <a:defRPr/>
            </a:pPr>
            <a:r>
              <a:rPr lang="vi-VN" sz="2000" b="1" kern="0" smtClean="0">
                <a:solidFill>
                  <a:srgbClr val="FF0000"/>
                </a:solidFill>
                <a:latin typeface="Arial" charset="0"/>
              </a:rPr>
              <a:t>Điều </a:t>
            </a:r>
            <a:r>
              <a:rPr lang="vi-VN" sz="2000" b="1" kern="0">
                <a:solidFill>
                  <a:srgbClr val="FF0000"/>
                </a:solidFill>
                <a:latin typeface="Arial" charset="0"/>
              </a:rPr>
              <a:t>25. Chương trình giáo dục mầm non</a:t>
            </a:r>
            <a:endParaRPr lang="en-US" sz="2000" b="1" kern="0">
              <a:solidFill>
                <a:srgbClr val="FF0000"/>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2"/>
              <a:defRPr/>
            </a:pPr>
            <a:r>
              <a:rPr lang="nl-NL" sz="2000" b="1" kern="0" smtClean="0">
                <a:solidFill>
                  <a:srgbClr val="0000FF"/>
                </a:solidFill>
                <a:latin typeface="Arial" charset="0"/>
              </a:rPr>
              <a:t>Hội </a:t>
            </a:r>
            <a:r>
              <a:rPr lang="nl-NL" sz="2000" b="1" kern="0">
                <a:solidFill>
                  <a:srgbClr val="0000FF"/>
                </a:solidFill>
                <a:latin typeface="Arial" charset="0"/>
              </a:rPr>
              <a:t>đồng quốc gia thẩm định chương trình </a:t>
            </a:r>
            <a:r>
              <a:rPr lang="nl-NL" sz="2000" b="1" kern="0" smtClean="0">
                <a:solidFill>
                  <a:srgbClr val="0000FF"/>
                </a:solidFill>
                <a:latin typeface="Arial" charset="0"/>
              </a:rPr>
              <a:t>GDMN do </a:t>
            </a:r>
            <a:r>
              <a:rPr lang="nl-NL" sz="2000" b="1" kern="0">
                <a:solidFill>
                  <a:srgbClr val="0000FF"/>
                </a:solidFill>
                <a:latin typeface="Arial" charset="0"/>
              </a:rPr>
              <a:t>Bộ trưởng </a:t>
            </a:r>
            <a:r>
              <a:rPr lang="nl-NL" sz="2000" b="1" kern="0" smtClean="0">
                <a:solidFill>
                  <a:srgbClr val="0000FF"/>
                </a:solidFill>
                <a:latin typeface="Arial" charset="0"/>
              </a:rPr>
              <a:t/>
            </a:r>
            <a:br>
              <a:rPr lang="nl-NL" sz="2000" b="1" kern="0" smtClean="0">
                <a:solidFill>
                  <a:srgbClr val="0000FF"/>
                </a:solidFill>
                <a:latin typeface="Arial" charset="0"/>
              </a:rPr>
            </a:br>
            <a:r>
              <a:rPr lang="nl-NL" sz="2000" b="1" kern="0" smtClean="0">
                <a:solidFill>
                  <a:srgbClr val="0000FF"/>
                </a:solidFill>
                <a:latin typeface="Arial" charset="0"/>
              </a:rPr>
              <a:t>Bộ GDĐT thành </a:t>
            </a:r>
            <a:r>
              <a:rPr lang="nl-NL" sz="2000" b="1" kern="0">
                <a:solidFill>
                  <a:srgbClr val="0000FF"/>
                </a:solidFill>
                <a:latin typeface="Arial" charset="0"/>
              </a:rPr>
              <a:t>lập để thẩm định chương trình giáo dục mầm non. </a:t>
            </a:r>
            <a:r>
              <a:rPr lang="nl-NL" sz="2000" b="1" kern="0" smtClean="0">
                <a:solidFill>
                  <a:srgbClr val="0000FF"/>
                </a:solidFill>
                <a:latin typeface="Arial" charset="0"/>
              </a:rPr>
              <a:t/>
            </a:r>
            <a:br>
              <a:rPr lang="nl-NL" sz="2000" b="1" kern="0" smtClean="0">
                <a:solidFill>
                  <a:srgbClr val="0000FF"/>
                </a:solidFill>
                <a:latin typeface="Arial" charset="0"/>
              </a:rPr>
            </a:br>
            <a:r>
              <a:rPr lang="nl-NL" sz="2000" b="1" kern="0" smtClean="0">
                <a:solidFill>
                  <a:srgbClr val="0000FF"/>
                </a:solidFill>
                <a:latin typeface="Arial" charset="0"/>
              </a:rPr>
              <a:t>Hội </a:t>
            </a:r>
            <a:r>
              <a:rPr lang="nl-NL" sz="2000" b="1" kern="0">
                <a:solidFill>
                  <a:srgbClr val="0000FF"/>
                </a:solidFill>
                <a:latin typeface="Arial" charset="0"/>
              </a:rPr>
              <a:t>đồng gồm nhà giáo, </a:t>
            </a:r>
            <a:r>
              <a:rPr lang="nl-NL" sz="2000" b="1" kern="0" smtClean="0">
                <a:solidFill>
                  <a:srgbClr val="0000FF"/>
                </a:solidFill>
                <a:latin typeface="Arial" charset="0"/>
              </a:rPr>
              <a:t>CBQL giáo </a:t>
            </a:r>
            <a:r>
              <a:rPr lang="nl-NL" sz="2000" b="1" kern="0">
                <a:solidFill>
                  <a:srgbClr val="0000FF"/>
                </a:solidFill>
                <a:latin typeface="Arial" charset="0"/>
              </a:rPr>
              <a:t>dục, nhà khoa học có kinh nghiệm, uy tín về giáo dục và đại diện cơ quan, tổ chức có liên quan. Hội đồng phải có ít nhất </a:t>
            </a:r>
            <a:r>
              <a:rPr lang="nl-NL" sz="2000" b="1" kern="0" smtClean="0">
                <a:solidFill>
                  <a:srgbClr val="0000FF"/>
                </a:solidFill>
                <a:latin typeface="Arial" charset="0"/>
              </a:rPr>
              <a:t>1/3 </a:t>
            </a:r>
            <a:r>
              <a:rPr lang="nl-NL" sz="2000" b="1" kern="0">
                <a:solidFill>
                  <a:srgbClr val="0000FF"/>
                </a:solidFill>
                <a:latin typeface="Arial" charset="0"/>
              </a:rPr>
              <a:t>tổng số thành viên là nhà giáo đang giảng dạy ở </a:t>
            </a:r>
            <a:r>
              <a:rPr lang="nl-NL" sz="2000" b="1" kern="0" smtClean="0">
                <a:solidFill>
                  <a:srgbClr val="0000FF"/>
                </a:solidFill>
                <a:latin typeface="Arial" charset="0"/>
              </a:rPr>
              <a:t>GDMN. </a:t>
            </a:r>
            <a:r>
              <a:rPr lang="nl-NL" sz="2000" b="1" kern="0">
                <a:solidFill>
                  <a:srgbClr val="0000FF"/>
                </a:solidFill>
                <a:latin typeface="Arial" charset="0"/>
              </a:rPr>
              <a:t>Hội đồng và thành viên Hội đồng phải chịu trách nhiệm về nội dung và chất lượng thẩm </a:t>
            </a:r>
            <a:r>
              <a:rPr lang="nl-NL" sz="2000" b="1" kern="0" smtClean="0">
                <a:solidFill>
                  <a:srgbClr val="0000FF"/>
                </a:solidFill>
                <a:latin typeface="Arial" charset="0"/>
              </a:rPr>
              <a:t>định.</a:t>
            </a:r>
          </a:p>
          <a:p>
            <a:pPr marL="565150" indent="-457200" algn="just" eaLnBrk="1" hangingPunct="1">
              <a:lnSpc>
                <a:spcPct val="110000"/>
              </a:lnSpc>
              <a:spcBef>
                <a:spcPts val="800"/>
              </a:spcBef>
              <a:spcAft>
                <a:spcPts val="0"/>
              </a:spcAft>
              <a:buClr>
                <a:srgbClr val="FF0000"/>
              </a:buClr>
              <a:buFont typeface="+mj-lt"/>
              <a:buAutoNum type="arabicPeriod" startAt="2"/>
              <a:defRPr/>
            </a:pPr>
            <a:r>
              <a:rPr lang="vi-VN" sz="2000" b="1" kern="0" smtClean="0">
                <a:solidFill>
                  <a:srgbClr val="0000FF"/>
                </a:solidFill>
                <a:latin typeface="Arial" charset="0"/>
              </a:rPr>
              <a:t>Bộ </a:t>
            </a:r>
            <a:r>
              <a:rPr lang="vi-VN" sz="2000" b="1" kern="0">
                <a:solidFill>
                  <a:srgbClr val="0000FF"/>
                </a:solidFill>
                <a:latin typeface="Arial" charset="0"/>
              </a:rPr>
              <a:t>trưởng Bộ </a:t>
            </a:r>
            <a:r>
              <a:rPr lang="en-US" sz="2000" b="1" kern="0" smtClean="0">
                <a:solidFill>
                  <a:srgbClr val="0000FF"/>
                </a:solidFill>
                <a:latin typeface="Arial" charset="0"/>
              </a:rPr>
              <a:t>GDĐT </a:t>
            </a:r>
            <a:r>
              <a:rPr lang="vi-VN" sz="2000" b="1" kern="0" smtClean="0">
                <a:solidFill>
                  <a:srgbClr val="0000FF"/>
                </a:solidFill>
                <a:latin typeface="Arial" charset="0"/>
              </a:rPr>
              <a:t>ban </a:t>
            </a:r>
            <a:r>
              <a:rPr lang="vi-VN" sz="2000" b="1" kern="0">
                <a:solidFill>
                  <a:srgbClr val="0000FF"/>
                </a:solidFill>
                <a:latin typeface="Arial" charset="0"/>
              </a:rPr>
              <a:t>hành chương trình </a:t>
            </a:r>
            <a:r>
              <a:rPr lang="en-US" sz="2000" b="1" kern="0" smtClean="0">
                <a:solidFill>
                  <a:srgbClr val="0000FF"/>
                </a:solidFill>
                <a:latin typeface="Arial" charset="0"/>
              </a:rPr>
              <a:t>GDMN </a:t>
            </a:r>
            <a:r>
              <a:rPr lang="nl-NL" sz="2000" b="1" kern="0" smtClean="0">
                <a:solidFill>
                  <a:srgbClr val="0000FF"/>
                </a:solidFill>
                <a:latin typeface="Arial" charset="0"/>
              </a:rPr>
              <a:t>sau </a:t>
            </a:r>
            <a:r>
              <a:rPr lang="nl-NL" sz="2000" b="1" kern="0">
                <a:solidFill>
                  <a:srgbClr val="0000FF"/>
                </a:solidFill>
                <a:latin typeface="Arial" charset="0"/>
              </a:rPr>
              <a:t>khi được</a:t>
            </a:r>
            <a:r>
              <a:rPr lang="vi-VN" sz="2000" b="1" kern="0">
                <a:solidFill>
                  <a:srgbClr val="0000FF"/>
                </a:solidFill>
                <a:latin typeface="Arial" charset="0"/>
              </a:rPr>
              <a:t> thẩm định của </a:t>
            </a:r>
            <a:r>
              <a:rPr lang="nl-NL" sz="2000" b="1" kern="0">
                <a:solidFill>
                  <a:srgbClr val="0000FF"/>
                </a:solidFill>
                <a:latin typeface="Arial" charset="0"/>
              </a:rPr>
              <a:t>H</a:t>
            </a:r>
            <a:r>
              <a:rPr lang="vi-VN" sz="2000" b="1" kern="0">
                <a:solidFill>
                  <a:srgbClr val="0000FF"/>
                </a:solidFill>
                <a:latin typeface="Arial" charset="0"/>
              </a:rPr>
              <a:t>ội đồng quốc gia thẩm định chương trình </a:t>
            </a:r>
            <a:r>
              <a:rPr lang="en-US" sz="2000" b="1" kern="0" smtClean="0">
                <a:solidFill>
                  <a:srgbClr val="0000FF"/>
                </a:solidFill>
                <a:latin typeface="Arial" charset="0"/>
              </a:rPr>
              <a:t>GDMN</a:t>
            </a:r>
            <a:r>
              <a:rPr lang="vi-VN" sz="2000" b="1" kern="0" smtClean="0">
                <a:solidFill>
                  <a:srgbClr val="0000FF"/>
                </a:solidFill>
                <a:latin typeface="Arial" charset="0"/>
              </a:rPr>
              <a:t>; </a:t>
            </a:r>
            <a:r>
              <a:rPr lang="vi-VN" sz="2000" b="1" kern="0">
                <a:solidFill>
                  <a:srgbClr val="0000FF"/>
                </a:solidFill>
                <a:latin typeface="Arial" charset="0"/>
              </a:rPr>
              <a:t>quy định tiêu chuẩn, quy trình biên soạn, chỉnh sửa chương trình </a:t>
            </a:r>
            <a:r>
              <a:rPr lang="en-US" sz="2000" b="1" kern="0" smtClean="0">
                <a:solidFill>
                  <a:srgbClr val="0000FF"/>
                </a:solidFill>
                <a:latin typeface="Arial" charset="0"/>
              </a:rPr>
              <a:t>GDMN</a:t>
            </a:r>
            <a:r>
              <a:rPr lang="vi-VN" sz="2000" b="1" kern="0" smtClean="0">
                <a:solidFill>
                  <a:srgbClr val="0000FF"/>
                </a:solidFill>
                <a:latin typeface="Arial" charset="0"/>
              </a:rPr>
              <a:t>; </a:t>
            </a:r>
            <a:r>
              <a:rPr lang="vi-VN" sz="2000" b="1" kern="0">
                <a:solidFill>
                  <a:srgbClr val="0000FF"/>
                </a:solidFill>
                <a:latin typeface="Arial" charset="0"/>
              </a:rPr>
              <a:t>quy định tiêu chuẩn</a:t>
            </a:r>
            <a:r>
              <a:rPr lang="nl-NL" sz="2000" b="1" kern="0">
                <a:solidFill>
                  <a:srgbClr val="0000FF"/>
                </a:solidFill>
                <a:latin typeface="Arial" charset="0"/>
              </a:rPr>
              <a:t> và</a:t>
            </a:r>
            <a:r>
              <a:rPr lang="vi-VN" sz="2000" b="1" kern="0">
                <a:solidFill>
                  <a:srgbClr val="0000FF"/>
                </a:solidFill>
                <a:latin typeface="Arial" charset="0"/>
              </a:rPr>
              <a:t> việc lựa chọn đồ chơi</a:t>
            </a:r>
            <a:r>
              <a:rPr lang="nl-NL" sz="2000" b="1" kern="0">
                <a:solidFill>
                  <a:srgbClr val="0000FF"/>
                </a:solidFill>
                <a:latin typeface="Arial" charset="0"/>
              </a:rPr>
              <a:t>,</a:t>
            </a:r>
            <a:r>
              <a:rPr lang="vi-VN" sz="2000" b="1" kern="0">
                <a:solidFill>
                  <a:srgbClr val="0000FF"/>
                </a:solidFill>
                <a:latin typeface="Arial" charset="0"/>
              </a:rPr>
              <a:t> học liệu được sử dụng trong các cơ sở </a:t>
            </a:r>
            <a:r>
              <a:rPr lang="en-US" sz="2000" b="1" kern="0" smtClean="0">
                <a:solidFill>
                  <a:srgbClr val="0000FF"/>
                </a:solidFill>
                <a:latin typeface="Arial" charset="0"/>
              </a:rPr>
              <a:t>GDMN</a:t>
            </a:r>
            <a:r>
              <a:rPr lang="nl-NL" sz="2000" b="1" kern="0" smtClean="0">
                <a:solidFill>
                  <a:srgbClr val="0000FF"/>
                </a:solidFill>
                <a:latin typeface="Arial" charset="0"/>
              </a:rPr>
              <a:t>; </a:t>
            </a:r>
            <a:r>
              <a:rPr lang="nl-NL" sz="2000" b="1" kern="0">
                <a:solidFill>
                  <a:srgbClr val="0000FF"/>
                </a:solidFill>
                <a:latin typeface="Arial" charset="0"/>
              </a:rPr>
              <a:t>quy định nhiệm vụ, quyền hạn, phương thức hoạt động, tiêu chuẩn, số lượng và cơ cấu thành viên của Hội đồng quốc gia thẩm định chương trình </a:t>
            </a:r>
            <a:r>
              <a:rPr lang="nl-NL" sz="2000" b="1" kern="0" smtClean="0">
                <a:solidFill>
                  <a:srgbClr val="0000FF"/>
                </a:solidFill>
                <a:latin typeface="Arial" charset="0"/>
              </a:rPr>
              <a:t>GDMN.</a:t>
            </a:r>
            <a:endParaRPr lang="nb-NO" sz="2000" b="1" kern="0">
              <a:solidFill>
                <a:srgbClr val="0000FF"/>
              </a:solidFill>
              <a:latin typeface="Arial" charset="0"/>
            </a:endParaRPr>
          </a:p>
        </p:txBody>
      </p:sp>
    </p:spTree>
    <p:extLst>
      <p:ext uri="{BB962C8B-B14F-4D97-AF65-F5344CB8AC3E}">
        <p14:creationId xmlns:p14="http://schemas.microsoft.com/office/powerpoint/2010/main" val="2335076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tư</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bổ </a:t>
            </a:r>
            <a:r>
              <a:rPr lang="vi-VN" sz="2400" b="1">
                <a:solidFill>
                  <a:srgbClr val="FF0000"/>
                </a:solidFill>
                <a:latin typeface="Arial" panose="020B0604020202020204" pitchFamily="34" charset="0"/>
                <a:cs typeface="Arial" panose="020B0604020202020204" pitchFamily="34" charset="0"/>
              </a:rPr>
              <a:t>sung chính sách phát triển giáo dục mầm non,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giáo </a:t>
            </a:r>
            <a:r>
              <a:rPr lang="vi-VN" sz="2400" b="1">
                <a:solidFill>
                  <a:srgbClr val="FF0000"/>
                </a:solidFill>
                <a:latin typeface="Arial" panose="020B0604020202020204" pitchFamily="34" charset="0"/>
                <a:cs typeface="Arial" panose="020B0604020202020204" pitchFamily="34" charset="0"/>
              </a:rPr>
              <a:t>dục thường xuyên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nl-NL" sz="2100" b="1" kern="0" smtClean="0">
                <a:solidFill>
                  <a:srgbClr val="FF0000"/>
                </a:solidFill>
                <a:latin typeface="Arial" charset="0"/>
              </a:rPr>
              <a:t>Điều </a:t>
            </a:r>
            <a:r>
              <a:rPr lang="nl-NL" sz="2100" b="1" kern="0">
                <a:solidFill>
                  <a:srgbClr val="FF0000"/>
                </a:solidFill>
                <a:latin typeface="Arial" charset="0"/>
              </a:rPr>
              <a:t>27. Chính sách phát triển giáo dục mầm non</a:t>
            </a: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Nhà </a:t>
            </a:r>
            <a:r>
              <a:rPr lang="vi-VN" sz="2100" b="1" kern="0">
                <a:solidFill>
                  <a:srgbClr val="0000FF"/>
                </a:solidFill>
                <a:latin typeface="Arial" charset="0"/>
              </a:rPr>
              <a:t>nước có chính sách đầu tư phát triển giáo dục mầm non</a:t>
            </a:r>
            <a:r>
              <a:rPr lang="nl-NL" sz="2100" b="1" kern="0">
                <a:solidFill>
                  <a:srgbClr val="0000FF"/>
                </a:solidFill>
                <a:latin typeface="Arial" charset="0"/>
              </a:rPr>
              <a:t>; ưu tiên phát triển giáo dục mầm non ở </a:t>
            </a:r>
            <a:r>
              <a:rPr lang="vi-VN" sz="2100" b="1" kern="0">
                <a:solidFill>
                  <a:srgbClr val="0000FF"/>
                </a:solidFill>
                <a:latin typeface="Arial" charset="0"/>
              </a:rPr>
              <a:t>miền núi, hải đảo,</a:t>
            </a:r>
            <a:r>
              <a:rPr lang="nl-NL" sz="2100" b="1" kern="0">
                <a:solidFill>
                  <a:srgbClr val="0000FF"/>
                </a:solidFill>
                <a:latin typeface="Arial" charset="0"/>
              </a:rPr>
              <a:t> vùng đồng bào</a:t>
            </a:r>
            <a:r>
              <a:rPr lang="vi-VN" sz="2100" b="1" kern="0">
                <a:solidFill>
                  <a:srgbClr val="0000FF"/>
                </a:solidFill>
                <a:latin typeface="Arial" charset="0"/>
              </a:rPr>
              <a:t> dân tộc thiểu số</a:t>
            </a:r>
            <a:r>
              <a:rPr lang="nl-NL" sz="2100" b="1" kern="0">
                <a:solidFill>
                  <a:srgbClr val="0000FF"/>
                </a:solidFill>
                <a:latin typeface="Arial" charset="0"/>
              </a:rPr>
              <a:t>,</a:t>
            </a:r>
            <a:r>
              <a:rPr lang="vi-VN" sz="2100" b="1" kern="0">
                <a:solidFill>
                  <a:srgbClr val="0000FF"/>
                </a:solidFill>
                <a:latin typeface="Arial" charset="0"/>
              </a:rPr>
              <a:t> vùng có điều kiện kinh tế - xã hội đặc biệt khó khăn</a:t>
            </a:r>
            <a:r>
              <a:rPr lang="nl-NL" sz="2100" b="1" kern="0">
                <a:solidFill>
                  <a:srgbClr val="0000FF"/>
                </a:solidFill>
                <a:latin typeface="Arial" charset="0"/>
              </a:rPr>
              <a:t>, </a:t>
            </a:r>
            <a:r>
              <a:rPr lang="vi-VN" sz="2100" b="1" kern="0">
                <a:solidFill>
                  <a:srgbClr val="FF3399"/>
                </a:solidFill>
                <a:latin typeface="Arial" charset="0"/>
              </a:rPr>
              <a:t>địa bàn </a:t>
            </a:r>
            <a:r>
              <a:rPr lang="nl-NL" sz="2100" b="1" kern="0">
                <a:solidFill>
                  <a:srgbClr val="FF3399"/>
                </a:solidFill>
                <a:latin typeface="Arial" charset="0"/>
              </a:rPr>
              <a:t>có </a:t>
            </a:r>
            <a:r>
              <a:rPr lang="vi-VN" sz="2100" b="1" kern="0">
                <a:solidFill>
                  <a:srgbClr val="FF3399"/>
                </a:solidFill>
                <a:latin typeface="Arial" charset="0"/>
              </a:rPr>
              <a:t>khu công nghiệp</a:t>
            </a:r>
            <a:r>
              <a:rPr lang="nl-NL" sz="2100" b="1" kern="0">
                <a:solidFill>
                  <a:srgbClr val="0000FF"/>
                </a:solidFill>
                <a:latin typeface="Arial" charset="0"/>
              </a:rPr>
              <a:t>. </a:t>
            </a:r>
            <a:endParaRPr lang="nl-NL"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Nhà </a:t>
            </a:r>
            <a:r>
              <a:rPr lang="vi-VN" sz="2100" b="1" kern="0">
                <a:solidFill>
                  <a:srgbClr val="0000FF"/>
                </a:solidFill>
                <a:latin typeface="Arial" charset="0"/>
              </a:rPr>
              <a:t>nước có chính sách khuyến khích tổ chức, cá nhân đầu tư phát triển giáo dục mầm non nhằm đáp ứng nhu cầu xã </a:t>
            </a:r>
            <a:r>
              <a:rPr lang="vi-VN" sz="2100" b="1" kern="0" smtClean="0">
                <a:solidFill>
                  <a:srgbClr val="0000FF"/>
                </a:solidFill>
                <a:latin typeface="Arial" charset="0"/>
              </a:rPr>
              <a:t>hội.</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3399"/>
                </a:solidFill>
                <a:latin typeface="Arial" charset="0"/>
              </a:rPr>
              <a:t>Chính </a:t>
            </a:r>
            <a:r>
              <a:rPr lang="vi-VN" sz="2100" b="1" kern="0">
                <a:solidFill>
                  <a:srgbClr val="FF3399"/>
                </a:solidFill>
                <a:latin typeface="Arial" charset="0"/>
              </a:rPr>
              <a:t>phủ quy định chi tiết Điều này</a:t>
            </a:r>
            <a:r>
              <a:rPr lang="vi-VN" sz="2100" b="1" kern="0" smtClean="0">
                <a:solidFill>
                  <a:srgbClr val="FF3399"/>
                </a:solidFill>
                <a:latin typeface="Arial" charset="0"/>
              </a:rPr>
              <a:t>.</a:t>
            </a:r>
            <a:endParaRPr lang="nb-NO" sz="2100" b="1" kern="0">
              <a:solidFill>
                <a:srgbClr val="FF3399"/>
              </a:solidFill>
              <a:latin typeface="Arial" charset="0"/>
            </a:endParaRPr>
          </a:p>
        </p:txBody>
      </p:sp>
    </p:spTree>
    <p:extLst>
      <p:ext uri="{BB962C8B-B14F-4D97-AF65-F5344CB8AC3E}">
        <p14:creationId xmlns:p14="http://schemas.microsoft.com/office/powerpoint/2010/main" val="391550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tư</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bổ </a:t>
            </a:r>
            <a:r>
              <a:rPr lang="vi-VN" sz="2400" b="1">
                <a:solidFill>
                  <a:srgbClr val="FF0000"/>
                </a:solidFill>
                <a:latin typeface="Arial" panose="020B0604020202020204" pitchFamily="34" charset="0"/>
                <a:cs typeface="Arial" panose="020B0604020202020204" pitchFamily="34" charset="0"/>
              </a:rPr>
              <a:t>sung chính sách phát triển giáo dục mầm non,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giáo </a:t>
            </a:r>
            <a:r>
              <a:rPr lang="vi-VN" sz="2400" b="1">
                <a:solidFill>
                  <a:srgbClr val="FF0000"/>
                </a:solidFill>
                <a:latin typeface="Arial" panose="020B0604020202020204" pitchFamily="34" charset="0"/>
                <a:cs typeface="Arial" panose="020B0604020202020204" pitchFamily="34" charset="0"/>
              </a:rPr>
              <a:t>dục thường xuyên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0000"/>
              </a:lnSpc>
              <a:spcBef>
                <a:spcPts val="800"/>
              </a:spcBef>
              <a:spcAft>
                <a:spcPts val="0"/>
              </a:spcAft>
              <a:buClr>
                <a:srgbClr val="FF0000"/>
              </a:buClr>
              <a:buFont typeface="Wingdings" panose="05000000000000000000" pitchFamily="2" charset="2"/>
              <a:buChar char="v"/>
              <a:defRPr/>
            </a:pPr>
            <a:r>
              <a:rPr lang="nl-NL" sz="2000" b="1" kern="0" smtClean="0">
                <a:solidFill>
                  <a:srgbClr val="FF0000"/>
                </a:solidFill>
                <a:latin typeface="Arial" charset="0"/>
              </a:rPr>
              <a:t>Điều </a:t>
            </a:r>
            <a:r>
              <a:rPr lang="nl-NL" sz="2000" b="1" kern="0">
                <a:solidFill>
                  <a:srgbClr val="FF0000"/>
                </a:solidFill>
                <a:latin typeface="Arial" charset="0"/>
              </a:rPr>
              <a:t>46. Chính sách phát triển giáo dục thường xuyên </a:t>
            </a:r>
          </a:p>
          <a:p>
            <a:pPr marL="565150" indent="-457200" algn="just" eaLnBrk="1" hangingPunct="1">
              <a:lnSpc>
                <a:spcPct val="110000"/>
              </a:lnSpc>
              <a:spcBef>
                <a:spcPts val="800"/>
              </a:spcBef>
              <a:spcAft>
                <a:spcPts val="0"/>
              </a:spcAft>
              <a:buClr>
                <a:srgbClr val="FF0000"/>
              </a:buClr>
              <a:buFont typeface="+mj-lt"/>
              <a:buAutoNum type="arabicPeriod"/>
              <a:defRPr/>
            </a:pPr>
            <a:r>
              <a:rPr lang="nl-NL" sz="2000" b="1" kern="0" smtClean="0">
                <a:solidFill>
                  <a:srgbClr val="0000FF"/>
                </a:solidFill>
                <a:latin typeface="Arial" charset="0"/>
              </a:rPr>
              <a:t>Nhà </a:t>
            </a:r>
            <a:r>
              <a:rPr lang="nl-NL" sz="2000" b="1" kern="0">
                <a:solidFill>
                  <a:srgbClr val="0000FF"/>
                </a:solidFill>
                <a:latin typeface="Arial" charset="0"/>
              </a:rPr>
              <a:t>nước có chính sách đầu tư phát triển </a:t>
            </a:r>
            <a:r>
              <a:rPr lang="nl-NL" sz="2000" b="1" kern="0" smtClean="0">
                <a:solidFill>
                  <a:srgbClr val="0000FF"/>
                </a:solidFill>
                <a:latin typeface="Arial" charset="0"/>
              </a:rPr>
              <a:t>GDTX, </a:t>
            </a:r>
            <a:r>
              <a:rPr lang="nl-NL" sz="2000" b="1" kern="0">
                <a:solidFill>
                  <a:srgbClr val="0000FF"/>
                </a:solidFill>
                <a:latin typeface="Arial" charset="0"/>
              </a:rPr>
              <a:t>thực hiện giáo dục cho mọi người, thúc đẩy việc học tập của người lớn, </a:t>
            </a:r>
            <a:r>
              <a:rPr lang="nl-NL" sz="2000" b="1" kern="0">
                <a:solidFill>
                  <a:srgbClr val="FF3399"/>
                </a:solidFill>
                <a:latin typeface="Arial" charset="0"/>
              </a:rPr>
              <a:t>xây dựng xã hội học tập</a:t>
            </a:r>
            <a:r>
              <a:rPr lang="nl-NL" sz="2000" b="1" kern="0">
                <a:solidFill>
                  <a:srgbClr val="0000FF"/>
                </a:solidFill>
                <a:latin typeface="Arial" charset="0"/>
              </a:rPr>
              <a:t>; khuyến khích tổ chức, cá nhân tham gia, cung ứng dịch vụ </a:t>
            </a:r>
            <a:r>
              <a:rPr lang="nl-NL" sz="2000" b="1" kern="0" smtClean="0">
                <a:solidFill>
                  <a:srgbClr val="0000FF"/>
                </a:solidFill>
                <a:latin typeface="Arial" charset="0"/>
              </a:rPr>
              <a:t>GDTX có </a:t>
            </a:r>
            <a:r>
              <a:rPr lang="nl-NL" sz="2000" b="1" kern="0">
                <a:solidFill>
                  <a:srgbClr val="0000FF"/>
                </a:solidFill>
                <a:latin typeface="Arial" charset="0"/>
              </a:rPr>
              <a:t>chất lượng, đáp ứng nhu cầu học tập suốt đời của người </a:t>
            </a:r>
            <a:r>
              <a:rPr lang="nl-NL" sz="2000" b="1" kern="0" smtClean="0">
                <a:solidFill>
                  <a:srgbClr val="0000FF"/>
                </a:solidFill>
                <a:latin typeface="Arial" charset="0"/>
              </a:rPr>
              <a:t>học.</a:t>
            </a:r>
          </a:p>
          <a:p>
            <a:pPr marL="565150" indent="-457200" algn="just" eaLnBrk="1" hangingPunct="1">
              <a:lnSpc>
                <a:spcPct val="110000"/>
              </a:lnSpc>
              <a:spcBef>
                <a:spcPts val="800"/>
              </a:spcBef>
              <a:spcAft>
                <a:spcPts val="0"/>
              </a:spcAft>
              <a:buClr>
                <a:srgbClr val="FF0000"/>
              </a:buClr>
              <a:buFont typeface="+mj-lt"/>
              <a:buAutoNum type="arabicPeriod"/>
              <a:defRPr/>
            </a:pPr>
            <a:r>
              <a:rPr lang="nl-NL" sz="2000" b="1" kern="0" smtClean="0">
                <a:solidFill>
                  <a:srgbClr val="0000FF"/>
                </a:solidFill>
                <a:latin typeface="Arial" charset="0"/>
              </a:rPr>
              <a:t>Cơ </a:t>
            </a:r>
            <a:r>
              <a:rPr lang="nl-NL" sz="2000" b="1" kern="0">
                <a:solidFill>
                  <a:srgbClr val="0000FF"/>
                </a:solidFill>
                <a:latin typeface="Arial" charset="0"/>
              </a:rPr>
              <a:t>quan, tổ chức có trách nhiệm tạo điều kiện thuận lợi cho cán bộ, công chức, viên chức và người lao động được thường xuyên học tập, học tập suốt đời để phát triển bản thân và nâng cao chất lượng cuộc </a:t>
            </a:r>
            <a:r>
              <a:rPr lang="nl-NL" sz="2000" b="1" kern="0" smtClean="0">
                <a:solidFill>
                  <a:srgbClr val="0000FF"/>
                </a:solidFill>
                <a:latin typeface="Arial" charset="0"/>
              </a:rPr>
              <a:t>sống.</a:t>
            </a:r>
          </a:p>
          <a:p>
            <a:pPr marL="565150" indent="-457200" algn="just" eaLnBrk="1" hangingPunct="1">
              <a:lnSpc>
                <a:spcPct val="110000"/>
              </a:lnSpc>
              <a:spcBef>
                <a:spcPts val="800"/>
              </a:spcBef>
              <a:spcAft>
                <a:spcPts val="0"/>
              </a:spcAft>
              <a:buClr>
                <a:srgbClr val="FF0000"/>
              </a:buClr>
              <a:buFont typeface="+mj-lt"/>
              <a:buAutoNum type="arabicPeriod"/>
              <a:defRPr/>
            </a:pPr>
            <a:r>
              <a:rPr lang="nl-NL" sz="2000" b="1" kern="0" smtClean="0">
                <a:solidFill>
                  <a:srgbClr val="0000FF"/>
                </a:solidFill>
                <a:latin typeface="Arial" charset="0"/>
              </a:rPr>
              <a:t>Cơ </a:t>
            </a:r>
            <a:r>
              <a:rPr lang="nl-NL" sz="2000" b="1" kern="0">
                <a:solidFill>
                  <a:srgbClr val="0000FF"/>
                </a:solidFill>
                <a:latin typeface="Arial" charset="0"/>
              </a:rPr>
              <a:t>sở </a:t>
            </a:r>
            <a:r>
              <a:rPr lang="nl-NL" sz="2000" b="1" kern="0" smtClean="0">
                <a:solidFill>
                  <a:srgbClr val="0000FF"/>
                </a:solidFill>
                <a:latin typeface="Arial" charset="0"/>
              </a:rPr>
              <a:t>GDNN, </a:t>
            </a:r>
            <a:r>
              <a:rPr lang="nl-NL" sz="2000" b="1" kern="0">
                <a:solidFill>
                  <a:srgbClr val="0000FF"/>
                </a:solidFill>
                <a:latin typeface="Arial" charset="0"/>
              </a:rPr>
              <a:t>cơ sở </a:t>
            </a:r>
            <a:r>
              <a:rPr lang="nl-NL" sz="2000" b="1" kern="0" smtClean="0">
                <a:solidFill>
                  <a:srgbClr val="0000FF"/>
                </a:solidFill>
                <a:latin typeface="Arial" charset="0"/>
              </a:rPr>
              <a:t>GDĐH có </a:t>
            </a:r>
            <a:r>
              <a:rPr lang="nl-NL" sz="2000" b="1" kern="0">
                <a:solidFill>
                  <a:srgbClr val="0000FF"/>
                </a:solidFill>
                <a:latin typeface="Arial" charset="0"/>
              </a:rPr>
              <a:t>trách nhiệm phối hợp với cơ sở </a:t>
            </a:r>
            <a:r>
              <a:rPr lang="nl-NL" sz="2000" b="1" kern="0" smtClean="0">
                <a:solidFill>
                  <a:srgbClr val="0000FF"/>
                </a:solidFill>
                <a:latin typeface="Arial" charset="0"/>
              </a:rPr>
              <a:t>GDTX trong </a:t>
            </a:r>
            <a:r>
              <a:rPr lang="nl-NL" sz="2000" b="1" kern="0">
                <a:solidFill>
                  <a:srgbClr val="0000FF"/>
                </a:solidFill>
                <a:latin typeface="Arial" charset="0"/>
              </a:rPr>
              <a:t>việc </a:t>
            </a:r>
            <a:r>
              <a:rPr lang="nl-NL" sz="2000" b="1" kern="0">
                <a:solidFill>
                  <a:srgbClr val="FF3399"/>
                </a:solidFill>
                <a:latin typeface="Arial" charset="0"/>
              </a:rPr>
              <a:t>cung cấp nguồn học liệu </a:t>
            </a:r>
            <a:r>
              <a:rPr lang="nl-NL" sz="2000" b="1" kern="0">
                <a:solidFill>
                  <a:srgbClr val="0000FF"/>
                </a:solidFill>
                <a:latin typeface="Arial" charset="0"/>
              </a:rPr>
              <a:t>cho cơ sở </a:t>
            </a:r>
            <a:r>
              <a:rPr lang="nl-NL" sz="2000" b="1" kern="0" smtClean="0">
                <a:solidFill>
                  <a:srgbClr val="0000FF"/>
                </a:solidFill>
                <a:latin typeface="Arial" charset="0"/>
              </a:rPr>
              <a:t>GDTX để </a:t>
            </a:r>
            <a:r>
              <a:rPr lang="nl-NL" sz="2000" b="1" kern="0">
                <a:solidFill>
                  <a:srgbClr val="0000FF"/>
                </a:solidFill>
                <a:latin typeface="Arial" charset="0"/>
              </a:rPr>
              <a:t>đáp ứng nhu cầu học tập của người học; cơ sở giáo dục đào tạo nhà giáo có trách nhiệm nghiên cứu về khoa học giáo dục, đào tạo, bồi dưỡng đội ngũ nhà giáo của các cơ sở </a:t>
            </a:r>
            <a:r>
              <a:rPr lang="nl-NL" sz="2000" b="1" kern="0" smtClean="0">
                <a:solidFill>
                  <a:srgbClr val="0000FF"/>
                </a:solidFill>
                <a:latin typeface="Arial" charset="0"/>
              </a:rPr>
              <a:t>GDTX.</a:t>
            </a:r>
            <a:endParaRPr lang="nb-NO" sz="2000" b="1" kern="0">
              <a:solidFill>
                <a:srgbClr val="0000FF"/>
              </a:solidFill>
              <a:latin typeface="Arial" charset="0"/>
            </a:endParaRPr>
          </a:p>
        </p:txBody>
      </p:sp>
    </p:spTree>
    <p:extLst>
      <p:ext uri="{BB962C8B-B14F-4D97-AF65-F5344CB8AC3E}">
        <p14:creationId xmlns:p14="http://schemas.microsoft.com/office/powerpoint/2010/main" val="3218286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
            <a:ext cx="9144000" cy="6835140"/>
          </a:xfrm>
          <a:prstGeom prst="rect">
            <a:avLst/>
          </a:prstGeom>
        </p:spPr>
      </p:pic>
    </p:spTree>
    <p:extLst>
      <p:ext uri="{BB962C8B-B14F-4D97-AF65-F5344CB8AC3E}">
        <p14:creationId xmlns:p14="http://schemas.microsoft.com/office/powerpoint/2010/main" val="1218724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năm</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nâng trình độ chuẩn được đào tạo của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giáo </a:t>
            </a:r>
            <a:r>
              <a:rPr lang="vi-VN" sz="2200" b="1">
                <a:solidFill>
                  <a:srgbClr val="FF0000"/>
                </a:solidFill>
                <a:latin typeface="Arial" panose="020B0604020202020204" pitchFamily="34" charset="0"/>
                <a:cs typeface="Arial" panose="020B0604020202020204" pitchFamily="34" charset="0"/>
              </a:rPr>
              <a:t>viên </a:t>
            </a:r>
            <a:r>
              <a:rPr lang="en-US" sz="2200" b="1" smtClean="0">
                <a:solidFill>
                  <a:srgbClr val="FF0000"/>
                </a:solidFill>
                <a:latin typeface="Arial" panose="020B0604020202020204" pitchFamily="34" charset="0"/>
                <a:cs typeface="Arial" panose="020B0604020202020204" pitchFamily="34" charset="0"/>
              </a:rPr>
              <a:t>MN</a:t>
            </a:r>
            <a:r>
              <a:rPr lang="vi-VN" sz="2200" b="1" smtClean="0">
                <a:solidFill>
                  <a:srgbClr val="FF0000"/>
                </a:solidFill>
                <a:latin typeface="Arial" panose="020B0604020202020204" pitchFamily="34" charset="0"/>
                <a:cs typeface="Arial" panose="020B0604020202020204" pitchFamily="34" charset="0"/>
              </a:rPr>
              <a:t>, </a:t>
            </a:r>
            <a:r>
              <a:rPr lang="en-US" sz="2200" b="1" smtClean="0">
                <a:solidFill>
                  <a:srgbClr val="FF0000"/>
                </a:solidFill>
                <a:latin typeface="Arial" panose="020B0604020202020204" pitchFamily="34" charset="0"/>
                <a:cs typeface="Arial" panose="020B0604020202020204" pitchFamily="34" charset="0"/>
              </a:rPr>
              <a:t>TH</a:t>
            </a:r>
            <a:r>
              <a:rPr lang="vi-VN" sz="2200" b="1" smtClean="0">
                <a:solidFill>
                  <a:srgbClr val="FF0000"/>
                </a:solidFill>
                <a:latin typeface="Arial" panose="020B0604020202020204" pitchFamily="34" charset="0"/>
                <a:cs typeface="Arial" panose="020B0604020202020204" pitchFamily="34" charset="0"/>
              </a:rPr>
              <a:t>, </a:t>
            </a:r>
            <a:r>
              <a:rPr lang="en-US" sz="2200" b="1" smtClean="0">
                <a:solidFill>
                  <a:srgbClr val="FF0000"/>
                </a:solidFill>
                <a:latin typeface="Arial" panose="020B0604020202020204" pitchFamily="34" charset="0"/>
                <a:cs typeface="Arial" panose="020B0604020202020204" pitchFamily="34" charset="0"/>
              </a:rPr>
              <a:t>THCS </a:t>
            </a:r>
            <a:r>
              <a:rPr lang="vi-VN" sz="2200" b="1" smtClean="0">
                <a:solidFill>
                  <a:srgbClr val="FF0000"/>
                </a:solidFill>
                <a:latin typeface="Arial" panose="020B0604020202020204" pitchFamily="34" charset="0"/>
                <a:cs typeface="Arial" panose="020B0604020202020204" pitchFamily="34" charset="0"/>
              </a:rPr>
              <a:t>và </a:t>
            </a:r>
            <a:r>
              <a:rPr lang="vi-VN" sz="2200" b="1">
                <a:solidFill>
                  <a:srgbClr val="FF0000"/>
                </a:solidFill>
                <a:latin typeface="Arial" panose="020B0604020202020204" pitchFamily="34" charset="0"/>
                <a:cs typeface="Arial" panose="020B0604020202020204" pitchFamily="34" charset="0"/>
              </a:rPr>
              <a:t>giảng viên đại học</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5000"/>
              </a:lnSpc>
              <a:spcBef>
                <a:spcPts val="800"/>
              </a:spcBef>
              <a:spcAft>
                <a:spcPts val="0"/>
              </a:spcAft>
              <a:buClr>
                <a:srgbClr val="FF0000"/>
              </a:buClr>
              <a:buFont typeface="Wingdings" panose="05000000000000000000"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72. Trình độ chuẩn được đào tạo của nhà giáo</a:t>
            </a:r>
            <a:endParaRPr lang="en-US" sz="1900" b="1" kern="0">
              <a:solidFill>
                <a:srgbClr val="FF0000"/>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Trình </a:t>
            </a:r>
            <a:r>
              <a:rPr lang="vi-VN" sz="1900" b="1" kern="0">
                <a:solidFill>
                  <a:srgbClr val="0000FF"/>
                </a:solidFill>
                <a:latin typeface="Arial" charset="0"/>
              </a:rPr>
              <a:t>độ chuẩn được đào tạo của nhà giáo được quy định như </a:t>
            </a:r>
            <a:r>
              <a:rPr lang="vi-VN" sz="1900" b="1" kern="0" smtClean="0">
                <a:solidFill>
                  <a:srgbClr val="0000FF"/>
                </a:solidFill>
                <a:latin typeface="Arial" charset="0"/>
              </a:rPr>
              <a:t>sau:</a:t>
            </a:r>
            <a:endParaRPr lang="en-US" sz="19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Có </a:t>
            </a:r>
            <a:r>
              <a:rPr lang="vi-VN" sz="1900" b="1" kern="0">
                <a:solidFill>
                  <a:srgbClr val="0000FF"/>
                </a:solidFill>
                <a:latin typeface="Arial" charset="0"/>
              </a:rPr>
              <a:t>bằng tốt nghiệp </a:t>
            </a:r>
            <a:r>
              <a:rPr lang="en-US" sz="1900" b="1" kern="0" smtClean="0">
                <a:solidFill>
                  <a:srgbClr val="0000FF"/>
                </a:solidFill>
                <a:latin typeface="Arial" charset="0"/>
              </a:rPr>
              <a:t>CĐSP </a:t>
            </a:r>
            <a:r>
              <a:rPr lang="vi-VN" sz="1900" b="1" kern="0" smtClean="0">
                <a:solidFill>
                  <a:srgbClr val="0000FF"/>
                </a:solidFill>
                <a:latin typeface="Arial" charset="0"/>
              </a:rPr>
              <a:t>trở </a:t>
            </a:r>
            <a:r>
              <a:rPr lang="vi-VN" sz="1900" b="1" kern="0">
                <a:solidFill>
                  <a:srgbClr val="0000FF"/>
                </a:solidFill>
                <a:latin typeface="Arial" charset="0"/>
              </a:rPr>
              <a:t>lên đối với giáo viên mầm non; </a:t>
            </a:r>
            <a:endParaRPr lang="en-US" sz="19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Có </a:t>
            </a:r>
            <a:r>
              <a:rPr lang="vi-VN" sz="1900" b="1" kern="0">
                <a:solidFill>
                  <a:srgbClr val="0000FF"/>
                </a:solidFill>
                <a:latin typeface="Arial" charset="0"/>
              </a:rPr>
              <a:t>bằng cử nhân thuộc ngành đào tạo </a:t>
            </a:r>
            <a:r>
              <a:rPr lang="en-US" sz="1900" b="1" kern="0" smtClean="0">
                <a:solidFill>
                  <a:srgbClr val="0000FF"/>
                </a:solidFill>
                <a:latin typeface="Arial" charset="0"/>
              </a:rPr>
              <a:t>GV </a:t>
            </a:r>
            <a:r>
              <a:rPr lang="vi-VN" sz="1900" b="1" kern="0" smtClean="0">
                <a:solidFill>
                  <a:srgbClr val="0000FF"/>
                </a:solidFill>
                <a:latin typeface="Arial" charset="0"/>
              </a:rPr>
              <a:t>trở </a:t>
            </a:r>
            <a:r>
              <a:rPr lang="vi-VN" sz="1900" b="1" kern="0">
                <a:solidFill>
                  <a:srgbClr val="0000FF"/>
                </a:solidFill>
                <a:latin typeface="Arial" charset="0"/>
              </a:rPr>
              <a:t>lên đối với </a:t>
            </a:r>
            <a:r>
              <a:rPr lang="en-US" sz="1900" b="1" kern="0" smtClean="0">
                <a:solidFill>
                  <a:srgbClr val="0000FF"/>
                </a:solidFill>
                <a:latin typeface="Arial" charset="0"/>
              </a:rPr>
              <a:t>GV </a:t>
            </a:r>
            <a:r>
              <a:rPr lang="vi-VN" sz="1900" b="1" kern="0" smtClean="0">
                <a:solidFill>
                  <a:srgbClr val="0000FF"/>
                </a:solidFill>
                <a:latin typeface="Arial" charset="0"/>
              </a:rPr>
              <a:t>tiểu </a:t>
            </a:r>
            <a:r>
              <a:rPr lang="vi-VN" sz="1900" b="1" kern="0">
                <a:solidFill>
                  <a:srgbClr val="0000FF"/>
                </a:solidFill>
                <a:latin typeface="Arial" charset="0"/>
              </a:rPr>
              <a:t>học, </a:t>
            </a:r>
            <a:r>
              <a:rPr lang="en-US" sz="1900" b="1" kern="0" smtClean="0">
                <a:solidFill>
                  <a:srgbClr val="0000FF"/>
                </a:solidFill>
                <a:latin typeface="Arial" charset="0"/>
              </a:rPr>
              <a:t>THCS</a:t>
            </a:r>
            <a:r>
              <a:rPr lang="vi-VN" sz="1900" b="1" kern="0" smtClean="0">
                <a:solidFill>
                  <a:srgbClr val="0000FF"/>
                </a:solidFill>
                <a:latin typeface="Arial" charset="0"/>
              </a:rPr>
              <a:t>, </a:t>
            </a:r>
            <a:r>
              <a:rPr lang="en-US" sz="1900" b="1" kern="0" smtClean="0">
                <a:solidFill>
                  <a:srgbClr val="0000FF"/>
                </a:solidFill>
                <a:latin typeface="Arial" charset="0"/>
              </a:rPr>
              <a:t>THPT</a:t>
            </a:r>
            <a:r>
              <a:rPr lang="vi-VN" sz="1900" b="1" kern="0" smtClean="0">
                <a:solidFill>
                  <a:srgbClr val="0000FF"/>
                </a:solidFill>
                <a:latin typeface="Arial" charset="0"/>
              </a:rPr>
              <a:t>. </a:t>
            </a:r>
            <a:endParaRPr lang="en-US" sz="1900" b="1" kern="0" smtClean="0">
              <a:solidFill>
                <a:srgbClr val="0000FF"/>
              </a:solidFill>
              <a:latin typeface="Arial" charset="0"/>
            </a:endParaRPr>
          </a:p>
          <a:p>
            <a:pPr marL="565150" indent="0" algn="just" eaLnBrk="1" hangingPunct="1">
              <a:lnSpc>
                <a:spcPct val="105000"/>
              </a:lnSpc>
              <a:spcBef>
                <a:spcPts val="800"/>
              </a:spcBef>
              <a:spcAft>
                <a:spcPts val="0"/>
              </a:spcAft>
              <a:buClr>
                <a:srgbClr val="FF0000"/>
              </a:buClr>
              <a:buNone/>
              <a:defRPr/>
            </a:pPr>
            <a:r>
              <a:rPr lang="vi-VN" sz="1900" b="1" kern="0" smtClean="0">
                <a:solidFill>
                  <a:srgbClr val="0000FF"/>
                </a:solidFill>
                <a:latin typeface="Arial" charset="0"/>
              </a:rPr>
              <a:t>Trường </a:t>
            </a:r>
            <a:r>
              <a:rPr lang="vi-VN" sz="1900" b="1" kern="0">
                <a:solidFill>
                  <a:srgbClr val="0000FF"/>
                </a:solidFill>
                <a:latin typeface="Arial" charset="0"/>
              </a:rPr>
              <a:t>hợp môn học chưa đủ </a:t>
            </a:r>
            <a:r>
              <a:rPr lang="en-US" sz="1900" b="1" kern="0" smtClean="0">
                <a:solidFill>
                  <a:srgbClr val="0000FF"/>
                </a:solidFill>
                <a:latin typeface="Arial" charset="0"/>
              </a:rPr>
              <a:t>GV </a:t>
            </a:r>
            <a:r>
              <a:rPr lang="vi-VN" sz="1900" b="1" kern="0" smtClean="0">
                <a:solidFill>
                  <a:srgbClr val="0000FF"/>
                </a:solidFill>
                <a:latin typeface="Arial" charset="0"/>
              </a:rPr>
              <a:t>có </a:t>
            </a:r>
            <a:r>
              <a:rPr lang="vi-VN" sz="1900" b="1" kern="0">
                <a:solidFill>
                  <a:srgbClr val="0000FF"/>
                </a:solidFill>
                <a:latin typeface="Arial" charset="0"/>
              </a:rPr>
              <a:t>bằng cử nhân thuộc ngành đào tạo </a:t>
            </a:r>
            <a:r>
              <a:rPr lang="en-US" sz="1900" b="1" kern="0" smtClean="0">
                <a:solidFill>
                  <a:srgbClr val="0000FF"/>
                </a:solidFill>
                <a:latin typeface="Arial" charset="0"/>
              </a:rPr>
              <a:t>GV </a:t>
            </a:r>
            <a:r>
              <a:rPr lang="vi-VN" sz="1900" b="1" kern="0" smtClean="0">
                <a:solidFill>
                  <a:srgbClr val="0000FF"/>
                </a:solidFill>
                <a:latin typeface="Arial" charset="0"/>
              </a:rPr>
              <a:t>thì </a:t>
            </a:r>
            <a:r>
              <a:rPr lang="vi-VN" sz="1900" b="1" kern="0">
                <a:solidFill>
                  <a:srgbClr val="0000FF"/>
                </a:solidFill>
                <a:latin typeface="Arial" charset="0"/>
              </a:rPr>
              <a:t>phải có bằng cử nhân chuyên ngành phù hợp và có chứng chỉ bồi dưỡng nghiệp vụ sư </a:t>
            </a:r>
            <a:r>
              <a:rPr lang="vi-VN" sz="1900" b="1" kern="0" smtClean="0">
                <a:solidFill>
                  <a:srgbClr val="0000FF"/>
                </a:solidFill>
                <a:latin typeface="Arial" charset="0"/>
              </a:rPr>
              <a:t>phạm;</a:t>
            </a:r>
            <a:endParaRPr lang="en-US" sz="19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startAt="3"/>
              <a:defRPr/>
            </a:pPr>
            <a:r>
              <a:rPr lang="vi-VN" sz="1900" b="1" kern="0" smtClean="0">
                <a:solidFill>
                  <a:srgbClr val="0000FF"/>
                </a:solidFill>
                <a:latin typeface="Arial" charset="0"/>
              </a:rPr>
              <a:t>Có </a:t>
            </a:r>
            <a:r>
              <a:rPr lang="vi-VN" sz="1900" b="1" kern="0">
                <a:solidFill>
                  <a:srgbClr val="0000FF"/>
                </a:solidFill>
                <a:latin typeface="Arial" charset="0"/>
              </a:rPr>
              <a:t>bằng thạc sĩ đối với nhà giáo giảng dạy trình độ đại học; có bằng tiến sĩ đối với nhà giáo giảng dạy, hướng dẫn luận văn thạc sĩ, luận án tiến sĩ; </a:t>
            </a:r>
            <a:endParaRPr lang="en-US" sz="19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startAt="3"/>
              <a:defRPr/>
            </a:pPr>
            <a:r>
              <a:rPr lang="vi-VN" sz="1900" b="1" kern="0" smtClean="0">
                <a:solidFill>
                  <a:srgbClr val="0000FF"/>
                </a:solidFill>
                <a:latin typeface="Arial" charset="0"/>
              </a:rPr>
              <a:t>Trình </a:t>
            </a:r>
            <a:r>
              <a:rPr lang="vi-VN" sz="1900" b="1" kern="0">
                <a:solidFill>
                  <a:srgbClr val="0000FF"/>
                </a:solidFill>
                <a:latin typeface="Arial" charset="0"/>
              </a:rPr>
              <a:t>độ chuẩn được đào tạo của nhà giáo giảng dạy trong cơ sở </a:t>
            </a:r>
            <a:r>
              <a:rPr lang="en-US" sz="1900" b="1" kern="0" smtClean="0">
                <a:solidFill>
                  <a:srgbClr val="0000FF"/>
                </a:solidFill>
                <a:latin typeface="Arial" charset="0"/>
              </a:rPr>
              <a:t>GDNN </a:t>
            </a:r>
            <a:r>
              <a:rPr lang="vi-VN" sz="1900" b="1" kern="0" smtClean="0">
                <a:solidFill>
                  <a:srgbClr val="0000FF"/>
                </a:solidFill>
                <a:latin typeface="Arial" charset="0"/>
              </a:rPr>
              <a:t>thực </a:t>
            </a:r>
            <a:r>
              <a:rPr lang="vi-VN" sz="1900" b="1" kern="0">
                <a:solidFill>
                  <a:srgbClr val="0000FF"/>
                </a:solidFill>
                <a:latin typeface="Arial" charset="0"/>
              </a:rPr>
              <a:t>hiện theo quy định của Luật Giáo dục nghề </a:t>
            </a:r>
            <a:r>
              <a:rPr lang="vi-VN" sz="1900" b="1" kern="0" smtClean="0">
                <a:solidFill>
                  <a:srgbClr val="0000FF"/>
                </a:solidFill>
                <a:latin typeface="Arial" charset="0"/>
              </a:rPr>
              <a:t>nghiệp.</a:t>
            </a:r>
            <a:endParaRPr lang="en-US" sz="19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rabicPeriod" startAt="2"/>
              <a:defRPr/>
            </a:pPr>
            <a:r>
              <a:rPr lang="vi-VN" sz="1900" b="1" kern="0" smtClean="0">
                <a:solidFill>
                  <a:srgbClr val="0000FF"/>
                </a:solidFill>
                <a:latin typeface="Arial" charset="0"/>
              </a:rPr>
              <a:t>Chính </a:t>
            </a:r>
            <a:r>
              <a:rPr lang="vi-VN" sz="1900" b="1" kern="0">
                <a:solidFill>
                  <a:srgbClr val="0000FF"/>
                </a:solidFill>
                <a:latin typeface="Arial" charset="0"/>
              </a:rPr>
              <a:t>phủ quy định lộ trình thực hiện nâng trình độ chuẩn được đào tạo của giáo viên mầm non, tiểu học, trung học cơ </a:t>
            </a:r>
            <a:r>
              <a:rPr lang="vi-VN" sz="1900" b="1" kern="0" smtClean="0">
                <a:solidFill>
                  <a:srgbClr val="0000FF"/>
                </a:solidFill>
                <a:latin typeface="Arial" charset="0"/>
              </a:rPr>
              <a:t>sở</a:t>
            </a:r>
            <a:r>
              <a:rPr lang="en-US"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2150212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3027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sáu</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chính sách hỗ trợ tiền đóng học phí và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chi </a:t>
            </a:r>
            <a:r>
              <a:rPr lang="vi-VN" sz="2200" b="1">
                <a:solidFill>
                  <a:srgbClr val="FF0000"/>
                </a:solidFill>
                <a:latin typeface="Arial" panose="020B0604020202020204" pitchFamily="34" charset="0"/>
                <a:cs typeface="Arial" panose="020B0604020202020204" pitchFamily="34" charset="0"/>
              </a:rPr>
              <a:t>phí sinh hoạt đối với học sinh, sinh viên sư phạm</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8000"/>
              </a:lnSpc>
              <a:spcBef>
                <a:spcPts val="800"/>
              </a:spcBef>
              <a:spcAft>
                <a:spcPts val="0"/>
              </a:spcAft>
              <a:buClr>
                <a:srgbClr val="FF0000"/>
              </a:buClr>
              <a:buFont typeface="Wingdings" panose="05000000000000000000"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85. Học bổng, trợ cấp xã hội, miễn, giảm học phí, hỗ trợ tiền đóng học phí và chi phí sinh hoạt </a:t>
            </a:r>
            <a:endParaRPr lang="en-US" sz="1900" b="1" kern="0">
              <a:solidFill>
                <a:srgbClr val="FF0000"/>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Nhà </a:t>
            </a:r>
            <a:r>
              <a:rPr lang="vi-VN" sz="1900" b="1" kern="0">
                <a:solidFill>
                  <a:srgbClr val="0000FF"/>
                </a:solidFill>
                <a:latin typeface="Arial" charset="0"/>
              </a:rPr>
              <a:t>nước có chính sách cấp học bổng khuyến khích học tập cho </a:t>
            </a:r>
            <a:r>
              <a:rPr lang="en-US" sz="1900" b="1" kern="0" smtClean="0">
                <a:solidFill>
                  <a:srgbClr val="0000FF"/>
                </a:solidFill>
                <a:latin typeface="Arial" charset="0"/>
              </a:rPr>
              <a:t>HS </a:t>
            </a:r>
            <a:r>
              <a:rPr lang="vi-VN" sz="1900" b="1" kern="0" smtClean="0">
                <a:solidFill>
                  <a:srgbClr val="0000FF"/>
                </a:solidFill>
                <a:latin typeface="Arial" charset="0"/>
              </a:rPr>
              <a:t>đạt </a:t>
            </a:r>
            <a:r>
              <a:rPr lang="vi-VN" sz="1900" b="1" kern="0">
                <a:solidFill>
                  <a:srgbClr val="0000FF"/>
                </a:solidFill>
                <a:latin typeface="Arial" charset="0"/>
              </a:rPr>
              <a:t>kết quả học tập xuất sắc ở trường chuyên, trường năng khiếu quy định tại Điều 62 của Luật này và người học có kết quả học tập, rèn luyện từ loại khá trở lên ở cơ sở </a:t>
            </a:r>
            <a:r>
              <a:rPr lang="en-US" sz="1900" b="1" kern="0" smtClean="0">
                <a:solidFill>
                  <a:srgbClr val="0000FF"/>
                </a:solidFill>
                <a:latin typeface="Arial" charset="0"/>
              </a:rPr>
              <a:t>GDNN</a:t>
            </a:r>
            <a:r>
              <a:rPr lang="vi-VN" sz="1900" b="1" kern="0" smtClean="0">
                <a:solidFill>
                  <a:srgbClr val="0000FF"/>
                </a:solidFill>
                <a:latin typeface="Arial" charset="0"/>
              </a:rPr>
              <a:t>, </a:t>
            </a:r>
            <a:r>
              <a:rPr lang="vi-VN" sz="1900" b="1" kern="0">
                <a:solidFill>
                  <a:srgbClr val="0000FF"/>
                </a:solidFill>
                <a:latin typeface="Arial" charset="0"/>
              </a:rPr>
              <a:t>cơ sở </a:t>
            </a:r>
            <a:r>
              <a:rPr lang="en-US" sz="1900" b="1" kern="0" smtClean="0">
                <a:solidFill>
                  <a:srgbClr val="0000FF"/>
                </a:solidFill>
                <a:latin typeface="Arial" charset="0"/>
              </a:rPr>
              <a:t>GDĐH</a:t>
            </a:r>
            <a:r>
              <a:rPr lang="vi-VN" sz="1900" b="1" kern="0" smtClean="0">
                <a:solidFill>
                  <a:srgbClr val="0000FF"/>
                </a:solidFill>
                <a:latin typeface="Arial" charset="0"/>
              </a:rPr>
              <a:t>; </a:t>
            </a:r>
            <a:r>
              <a:rPr lang="vi-VN" sz="1900" b="1" kern="0">
                <a:solidFill>
                  <a:srgbClr val="0000FF"/>
                </a:solidFill>
                <a:latin typeface="Arial" charset="0"/>
              </a:rPr>
              <a:t>cấp học bổng chính sách cho </a:t>
            </a:r>
            <a:r>
              <a:rPr lang="en-US" sz="1900" b="1" kern="0" smtClean="0">
                <a:solidFill>
                  <a:srgbClr val="0000FF"/>
                </a:solidFill>
                <a:latin typeface="Arial" charset="0"/>
              </a:rPr>
              <a:t>SV </a:t>
            </a:r>
            <a:r>
              <a:rPr lang="vi-VN" sz="1900" b="1" kern="0" smtClean="0">
                <a:solidFill>
                  <a:srgbClr val="0000FF"/>
                </a:solidFill>
                <a:latin typeface="Arial" charset="0"/>
              </a:rPr>
              <a:t>hệ </a:t>
            </a:r>
            <a:r>
              <a:rPr lang="vi-VN" sz="1900" b="1" kern="0">
                <a:solidFill>
                  <a:srgbClr val="0000FF"/>
                </a:solidFill>
                <a:latin typeface="Arial" charset="0"/>
              </a:rPr>
              <a:t>cử tuyển, </a:t>
            </a:r>
            <a:r>
              <a:rPr lang="en-US" sz="1900" b="1" kern="0" smtClean="0">
                <a:solidFill>
                  <a:srgbClr val="0000FF"/>
                </a:solidFill>
                <a:latin typeface="Arial" charset="0"/>
              </a:rPr>
              <a:t>HS </a:t>
            </a:r>
            <a:r>
              <a:rPr lang="vi-VN" sz="1900" b="1" kern="0" smtClean="0">
                <a:solidFill>
                  <a:srgbClr val="0000FF"/>
                </a:solidFill>
                <a:latin typeface="Arial" charset="0"/>
              </a:rPr>
              <a:t>trường </a:t>
            </a:r>
            <a:r>
              <a:rPr lang="vi-VN" sz="1900" b="1" kern="0">
                <a:solidFill>
                  <a:srgbClr val="0000FF"/>
                </a:solidFill>
                <a:latin typeface="Arial" charset="0"/>
              </a:rPr>
              <a:t>dự bị đại học, trường phổ thông </a:t>
            </a:r>
            <a:r>
              <a:rPr lang="en-US" sz="1900" b="1" kern="0" smtClean="0">
                <a:solidFill>
                  <a:srgbClr val="0000FF"/>
                </a:solidFill>
                <a:latin typeface="Arial" charset="0"/>
              </a:rPr>
              <a:t>DTNT</a:t>
            </a:r>
            <a:r>
              <a:rPr lang="vi-VN" sz="1900" b="1" kern="0" smtClean="0">
                <a:solidFill>
                  <a:srgbClr val="0000FF"/>
                </a:solidFill>
                <a:latin typeface="Arial" charset="0"/>
              </a:rPr>
              <a:t>, </a:t>
            </a:r>
            <a:r>
              <a:rPr lang="vi-VN" sz="1900" b="1" kern="0">
                <a:solidFill>
                  <a:srgbClr val="0000FF"/>
                </a:solidFill>
                <a:latin typeface="Arial" charset="0"/>
              </a:rPr>
              <a:t>người học trong cơ sở </a:t>
            </a:r>
            <a:r>
              <a:rPr lang="en-US" sz="1900" b="1" kern="0" smtClean="0">
                <a:solidFill>
                  <a:srgbClr val="0000FF"/>
                </a:solidFill>
                <a:latin typeface="Arial" charset="0"/>
              </a:rPr>
              <a:t>GDNN </a:t>
            </a:r>
            <a:r>
              <a:rPr lang="vi-VN" sz="1900" b="1" kern="0" smtClean="0">
                <a:solidFill>
                  <a:srgbClr val="0000FF"/>
                </a:solidFill>
                <a:latin typeface="Arial" charset="0"/>
              </a:rPr>
              <a:t>dành </a:t>
            </a:r>
            <a:r>
              <a:rPr lang="vi-VN" sz="1900" b="1" kern="0">
                <a:solidFill>
                  <a:srgbClr val="0000FF"/>
                </a:solidFill>
                <a:latin typeface="Arial" charset="0"/>
              </a:rPr>
              <a:t>cho thương binh, người khuyết </a:t>
            </a:r>
            <a:r>
              <a:rPr lang="vi-VN" sz="1900" b="1" kern="0" smtClean="0">
                <a:solidFill>
                  <a:srgbClr val="0000FF"/>
                </a:solidFill>
                <a:latin typeface="Arial" charset="0"/>
              </a:rPr>
              <a:t>tật.</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Nhà </a:t>
            </a:r>
            <a:r>
              <a:rPr lang="vi-VN" sz="1900" b="1" kern="0">
                <a:solidFill>
                  <a:srgbClr val="0000FF"/>
                </a:solidFill>
                <a:latin typeface="Arial" charset="0"/>
              </a:rPr>
              <a:t>nước có chính sách trợ cấp và miễn, giảm học phí cho người học là đối tượng được hưởng chính sách </a:t>
            </a:r>
            <a:r>
              <a:rPr lang="en-US" sz="1900" b="1" kern="0" smtClean="0">
                <a:solidFill>
                  <a:srgbClr val="0000FF"/>
                </a:solidFill>
                <a:latin typeface="Arial" charset="0"/>
              </a:rPr>
              <a:t>XH</a:t>
            </a:r>
            <a:r>
              <a:rPr lang="vi-VN" sz="1900" b="1" kern="0" smtClean="0">
                <a:solidFill>
                  <a:srgbClr val="0000FF"/>
                </a:solidFill>
                <a:latin typeface="Arial" charset="0"/>
              </a:rPr>
              <a:t>, </a:t>
            </a:r>
            <a:r>
              <a:rPr lang="vi-VN" sz="1900" b="1" kern="0">
                <a:solidFill>
                  <a:srgbClr val="0000FF"/>
                </a:solidFill>
                <a:latin typeface="Arial" charset="0"/>
              </a:rPr>
              <a:t>người dân tộc thiểu số ở vùng có điều kiện </a:t>
            </a:r>
            <a:r>
              <a:rPr lang="en-US" sz="1900" b="1" kern="0" smtClean="0">
                <a:solidFill>
                  <a:srgbClr val="0000FF"/>
                </a:solidFill>
                <a:latin typeface="Arial" charset="0"/>
              </a:rPr>
              <a:t>KT-XH </a:t>
            </a:r>
            <a:r>
              <a:rPr lang="vi-VN" sz="1900" b="1" kern="0" smtClean="0">
                <a:solidFill>
                  <a:srgbClr val="0000FF"/>
                </a:solidFill>
                <a:latin typeface="Arial" charset="0"/>
              </a:rPr>
              <a:t>đặc </a:t>
            </a:r>
            <a:r>
              <a:rPr lang="vi-VN" sz="1900" b="1" kern="0">
                <a:solidFill>
                  <a:srgbClr val="0000FF"/>
                </a:solidFill>
                <a:latin typeface="Arial" charset="0"/>
              </a:rPr>
              <a:t>biệt khó khăn, trẻ mồ côi, trẻ em không nơi nương tựa, người khuyết tật, người thuộc hộ nghèo và hộ </a:t>
            </a:r>
            <a:r>
              <a:rPr lang="en-US" sz="1900" b="1" kern="0" smtClean="0">
                <a:solidFill>
                  <a:srgbClr val="0000FF"/>
                </a:solidFill>
                <a:latin typeface="Arial" charset="0"/>
              </a:rPr>
              <a:t/>
            </a:r>
            <a:br>
              <a:rPr lang="en-US" sz="1900" b="1" kern="0" smtClean="0">
                <a:solidFill>
                  <a:srgbClr val="0000FF"/>
                </a:solidFill>
                <a:latin typeface="Arial" charset="0"/>
              </a:rPr>
            </a:br>
            <a:r>
              <a:rPr lang="vi-VN" sz="1900" b="1" kern="0" smtClean="0">
                <a:solidFill>
                  <a:srgbClr val="0000FF"/>
                </a:solidFill>
                <a:latin typeface="Arial" charset="0"/>
              </a:rPr>
              <a:t>cận nghèo</a:t>
            </a:r>
            <a:r>
              <a:rPr lang="en-US" sz="1900" b="1" ker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Nhà </a:t>
            </a:r>
            <a:r>
              <a:rPr lang="vi-VN" sz="1900" b="1" kern="0">
                <a:solidFill>
                  <a:srgbClr val="0000FF"/>
                </a:solidFill>
                <a:latin typeface="Arial" charset="0"/>
              </a:rPr>
              <a:t>nước khuyến khích tổ chức, cá nhân cấp học bổng hoặc trợ cấp cho người học theo quy định của pháp luật</a:t>
            </a:r>
            <a:r>
              <a:rPr lang="vi-VN"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5481635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sáu</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chính sách hỗ trợ tiền đóng học phí và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chi </a:t>
            </a:r>
            <a:r>
              <a:rPr lang="vi-VN" sz="2200" b="1">
                <a:solidFill>
                  <a:srgbClr val="FF0000"/>
                </a:solidFill>
                <a:latin typeface="Arial" panose="020B0604020202020204" pitchFamily="34" charset="0"/>
                <a:cs typeface="Arial" panose="020B0604020202020204" pitchFamily="34" charset="0"/>
              </a:rPr>
              <a:t>phí sinh hoạt đối với học sinh, sinh viên sư phạm</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mtClean="0">
                <a:solidFill>
                  <a:srgbClr val="FF0000"/>
                </a:solidFill>
                <a:latin typeface="Arial" charset="0"/>
              </a:rPr>
              <a:t>Điều </a:t>
            </a:r>
            <a:r>
              <a:rPr lang="vi-VN" sz="2000" b="1" kern="0">
                <a:solidFill>
                  <a:srgbClr val="FF0000"/>
                </a:solidFill>
                <a:latin typeface="Arial" charset="0"/>
              </a:rPr>
              <a:t>85. Học bổng, trợ cấp xã hội, miễn, giảm học phí, hỗ trợ tiền đóng học phí và chi phí sinh hoạt </a:t>
            </a:r>
            <a:endParaRPr lang="en-US" sz="2000" b="1" ker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4"/>
              <a:defRPr/>
            </a:pPr>
            <a:r>
              <a:rPr lang="vi-VN" sz="2000" b="1" kern="0" smtClean="0">
                <a:solidFill>
                  <a:srgbClr val="0000FF"/>
                </a:solidFill>
                <a:latin typeface="Arial" charset="0"/>
              </a:rPr>
              <a:t>Học </a:t>
            </a:r>
            <a:r>
              <a:rPr lang="vi-VN" sz="2000" b="1" kern="0">
                <a:solidFill>
                  <a:srgbClr val="0000FF"/>
                </a:solidFill>
                <a:latin typeface="Arial" charset="0"/>
              </a:rPr>
              <a:t>sinh, sinh viên sư phạm được hỗ trợ tiền đóng học phí và chi phí sinh hoạt trong toàn khóa học. Người được hỗ trợ tiền đóng học phí và chi phí sinh hoạt </a:t>
            </a:r>
            <a:r>
              <a:rPr lang="vi-VN" sz="2000" b="1" kern="0">
                <a:solidFill>
                  <a:srgbClr val="FF3399"/>
                </a:solidFill>
                <a:latin typeface="Arial" charset="0"/>
              </a:rPr>
              <a:t>sau 02 năm kể từ khi tốt nghiệp </a:t>
            </a:r>
            <a:r>
              <a:rPr lang="vi-VN" sz="2000" b="1" kern="0">
                <a:solidFill>
                  <a:srgbClr val="0000FF"/>
                </a:solidFill>
                <a:latin typeface="Arial" charset="0"/>
              </a:rPr>
              <a:t>nếu không công tác trong ngành giáo dục hoặc công tác không đủ thời gian quy định thì phải bồi hoàn khoản kinh phí mà Nhà nước đã </a:t>
            </a:r>
            <a:r>
              <a:rPr lang="en-US" sz="2000" b="1" kern="0" smtClean="0">
                <a:solidFill>
                  <a:srgbClr val="0000FF"/>
                </a:solidFill>
                <a:latin typeface="Arial" charset="0"/>
              </a:rPr>
              <a:t/>
            </a:r>
            <a:br>
              <a:rPr lang="en-US" sz="2000" b="1" kern="0" smtClean="0">
                <a:solidFill>
                  <a:srgbClr val="0000FF"/>
                </a:solidFill>
                <a:latin typeface="Arial" charset="0"/>
              </a:rPr>
            </a:br>
            <a:r>
              <a:rPr lang="vi-VN" sz="2000" b="1" kern="0" smtClean="0">
                <a:solidFill>
                  <a:srgbClr val="0000FF"/>
                </a:solidFill>
                <a:latin typeface="Arial" charset="0"/>
              </a:rPr>
              <a:t>hỗ </a:t>
            </a:r>
            <a:r>
              <a:rPr lang="vi-VN" sz="2000" b="1" kern="0">
                <a:solidFill>
                  <a:srgbClr val="0000FF"/>
                </a:solidFill>
                <a:latin typeface="Arial" charset="0"/>
              </a:rPr>
              <a:t>trợ. </a:t>
            </a:r>
            <a:r>
              <a:rPr lang="vi-VN" sz="2000" b="1" kern="0">
                <a:solidFill>
                  <a:srgbClr val="FF3399"/>
                </a:solidFill>
                <a:latin typeface="Arial" charset="0"/>
              </a:rPr>
              <a:t>Thời hạn hoàn trả tối đa bằng thời gian đào </a:t>
            </a:r>
            <a:r>
              <a:rPr lang="vi-VN" sz="2000" b="1" kern="0" smtClean="0">
                <a:solidFill>
                  <a:srgbClr val="FF3399"/>
                </a:solidFill>
                <a:latin typeface="Arial" charset="0"/>
              </a:rPr>
              <a:t>tạo.</a:t>
            </a:r>
            <a:endParaRPr lang="en-US" sz="2000" b="1" kern="0" smtClean="0">
              <a:solidFill>
                <a:srgbClr val="FF3399"/>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000" b="1" kern="0" smtClean="0">
                <a:solidFill>
                  <a:srgbClr val="0000FF"/>
                </a:solidFill>
                <a:latin typeface="Arial" charset="0"/>
              </a:rPr>
              <a:t>Học </a:t>
            </a:r>
            <a:r>
              <a:rPr lang="vi-VN" sz="2000" b="1" kern="0">
                <a:solidFill>
                  <a:srgbClr val="0000FF"/>
                </a:solidFill>
                <a:latin typeface="Arial" charset="0"/>
              </a:rPr>
              <a:t>sinh, sinh viên sư phạm được hưởng các chính sách học bổng khuyến khích học tập, trợ cấp xã hội, miễn, giảm học phí quy định tại khoản 1 và khoản 2 Điều </a:t>
            </a:r>
            <a:r>
              <a:rPr lang="vi-VN" sz="2000" b="1" kern="0" smtClean="0">
                <a:solidFill>
                  <a:srgbClr val="0000FF"/>
                </a:solidFill>
                <a:latin typeface="Arial" charset="0"/>
              </a:rPr>
              <a:t>này.</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000" b="1" kern="0" smtClean="0">
                <a:solidFill>
                  <a:srgbClr val="FF3399"/>
                </a:solidFill>
                <a:latin typeface="Arial" charset="0"/>
              </a:rPr>
              <a:t>Chính </a:t>
            </a:r>
            <a:r>
              <a:rPr lang="vi-VN" sz="2000" b="1" kern="0">
                <a:solidFill>
                  <a:srgbClr val="FF3399"/>
                </a:solidFill>
                <a:latin typeface="Arial" charset="0"/>
              </a:rPr>
              <a:t>phủ quy định chi tiết Điều này</a:t>
            </a:r>
            <a:r>
              <a:rPr lang="vi-VN"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1018479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bảy</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bổ sung chính sách về học phí đối với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học </a:t>
            </a:r>
            <a:r>
              <a:rPr lang="vi-VN" sz="2200" b="1">
                <a:solidFill>
                  <a:srgbClr val="FF0000"/>
                </a:solidFill>
                <a:latin typeface="Arial" panose="020B0604020202020204" pitchFamily="34" charset="0"/>
                <a:cs typeface="Arial" panose="020B0604020202020204" pitchFamily="34" charset="0"/>
              </a:rPr>
              <a:t>sinh diện </a:t>
            </a:r>
            <a:r>
              <a:rPr lang="vi-VN" sz="2200" b="1" smtClean="0">
                <a:solidFill>
                  <a:srgbClr val="FF0000"/>
                </a:solidFill>
                <a:latin typeface="Arial" panose="020B0604020202020204" pitchFamily="34" charset="0"/>
                <a:cs typeface="Arial" panose="020B0604020202020204" pitchFamily="34" charset="0"/>
              </a:rPr>
              <a:t>phổ</a:t>
            </a:r>
            <a:r>
              <a:rPr lang="en-US" sz="2200" b="1" smtClean="0">
                <a:solidFill>
                  <a:srgbClr val="FF0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cập</a:t>
            </a:r>
            <a:endParaRPr lang="vi-VN"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100" b="1" kern="0" smtClean="0">
                <a:solidFill>
                  <a:srgbClr val="FF0000"/>
                </a:solidFill>
                <a:latin typeface="Arial" charset="0"/>
              </a:rPr>
              <a:t>Điều </a:t>
            </a:r>
            <a:r>
              <a:rPr lang="vi-VN" sz="2100" b="1" kern="0">
                <a:solidFill>
                  <a:srgbClr val="FF0000"/>
                </a:solidFill>
                <a:latin typeface="Arial" charset="0"/>
              </a:rPr>
              <a:t>14. Phổ cập giáo dục và giáo dục bắt buộc</a:t>
            </a:r>
            <a:endParaRPr lang="en-US" sz="2100" b="1" ker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Giáo </a:t>
            </a:r>
            <a:r>
              <a:rPr lang="vi-VN" sz="2100" b="1" kern="0">
                <a:solidFill>
                  <a:srgbClr val="0000FF"/>
                </a:solidFill>
                <a:latin typeface="Arial" charset="0"/>
              </a:rPr>
              <a:t>dục tiểu học là giáo dục bắt buộc. </a:t>
            </a:r>
            <a:endParaRPr lang="en-US" sz="2100" b="1" kern="0" smtClean="0">
              <a:solidFill>
                <a:srgbClr val="0000FF"/>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Nhà </a:t>
            </a:r>
            <a:r>
              <a:rPr lang="vi-VN" sz="2100" b="1" kern="0">
                <a:solidFill>
                  <a:srgbClr val="0000FF"/>
                </a:solidFill>
                <a:latin typeface="Arial" charset="0"/>
              </a:rPr>
              <a:t>nước thực hiện phổ cập giáo dục mầm non cho trẻ em 05 tuổi và phổ cập giáo dục trung học cơ sở. </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0000FF"/>
                </a:solidFill>
                <a:latin typeface="Arial" charset="0"/>
              </a:rPr>
              <a:t>Nhà </a:t>
            </a:r>
            <a:r>
              <a:rPr lang="vi-VN" sz="2100" b="1" kern="0">
                <a:solidFill>
                  <a:srgbClr val="0000FF"/>
                </a:solidFill>
                <a:latin typeface="Arial" charset="0"/>
              </a:rPr>
              <a:t>nước chịu trách nhiệm thực hiện giáo dục bắt buộc trong cả nước; quyết định kế hoạch, bảo đảm các điều kiện để thực hiện phổ cập giáo dục. </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0000FF"/>
                </a:solidFill>
                <a:latin typeface="Arial" charset="0"/>
              </a:rPr>
              <a:t>Mọi </a:t>
            </a:r>
            <a:r>
              <a:rPr lang="vi-VN" sz="2100" b="1" kern="0">
                <a:solidFill>
                  <a:srgbClr val="0000FF"/>
                </a:solidFill>
                <a:latin typeface="Arial" charset="0"/>
              </a:rPr>
              <a:t>công dân trong độ tuổi quy định có nghĩa vụ học tập để thực hiện phổ cập giáo dục và hoàn thành giáo dục bắt </a:t>
            </a:r>
            <a:r>
              <a:rPr lang="vi-VN" sz="2100" b="1" kern="0" smtClean="0">
                <a:solidFill>
                  <a:srgbClr val="0000FF"/>
                </a:solidFill>
                <a:latin typeface="Arial" charset="0"/>
              </a:rPr>
              <a:t>buộc.</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0000FF"/>
                </a:solidFill>
                <a:latin typeface="Arial" charset="0"/>
              </a:rPr>
              <a:t>Gia </a:t>
            </a:r>
            <a:r>
              <a:rPr lang="vi-VN" sz="2100" b="1" kern="0">
                <a:solidFill>
                  <a:srgbClr val="0000FF"/>
                </a:solidFill>
                <a:latin typeface="Arial" charset="0"/>
              </a:rPr>
              <a:t>đình, người giám hộ có trách nhiệm tạo điều kiện cho các thành viên của gia đình trong độ tuổi quy định được học tập để thực hiện phổ cập giáo dục và hoàn thành giáo dục bắt buộc</a:t>
            </a:r>
            <a:r>
              <a:rPr lang="vi-VN" sz="2100" b="1" kern="0" smtClean="0">
                <a:solidFill>
                  <a:srgbClr val="0000FF"/>
                </a:solidFill>
                <a:latin typeface="Arial" charset="0"/>
              </a:rPr>
              <a:t>.</a:t>
            </a:r>
            <a:endParaRPr lang="vi-VN" sz="2100" b="1" kern="0">
              <a:solidFill>
                <a:srgbClr val="0000FF"/>
              </a:solidFill>
              <a:latin typeface="Arial" charset="0"/>
            </a:endParaRPr>
          </a:p>
        </p:txBody>
      </p:sp>
    </p:spTree>
    <p:extLst>
      <p:ext uri="{BB962C8B-B14F-4D97-AF65-F5344CB8AC3E}">
        <p14:creationId xmlns:p14="http://schemas.microsoft.com/office/powerpoint/2010/main" val="4193031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GIỚI </a:t>
            </a:r>
            <a:r>
              <a:rPr lang="en-US" sz="2600" b="1">
                <a:solidFill>
                  <a:srgbClr val="FF0000"/>
                </a:solidFill>
                <a:latin typeface="Arial" panose="020B0604020202020204" pitchFamily="34" charset="0"/>
                <a:cs typeface="Arial" panose="020B0604020202020204" pitchFamily="34" charset="0"/>
              </a:rPr>
              <a:t>THIỆU </a:t>
            </a:r>
            <a:r>
              <a:rPr lang="en-US" sz="2600" b="1" smtClean="0">
                <a:solidFill>
                  <a:srgbClr val="FF0000"/>
                </a:solidFill>
                <a:latin typeface="Arial" panose="020B0604020202020204" pitchFamily="34" charset="0"/>
                <a:cs typeface="Arial" panose="020B0604020202020204" pitchFamily="34" charset="0"/>
              </a:rPr>
              <a:t>LUẬT GIÁO DỤC NĂM 2019</a:t>
            </a:r>
            <a:endParaRPr lang="en-US" sz="26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52400" y="4800600"/>
            <a:ext cx="8850313" cy="1828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400" b="1" kern="0" smtClean="0">
                <a:solidFill>
                  <a:srgbClr val="FF0066"/>
                </a:solidFill>
                <a:latin typeface="Arial" charset="0"/>
              </a:rPr>
              <a:t>Luật Giáo dục (sửa đổi)</a:t>
            </a:r>
            <a:r>
              <a:rPr lang="en-US" sz="2400" b="1" kern="0" smtClean="0">
                <a:solidFill>
                  <a:srgbClr val="0000FF"/>
                </a:solidFill>
                <a:latin typeface="Arial" charset="0"/>
              </a:rPr>
              <a:t> số 43/2019/QH14 được Quốc hội thông qua ngày 14/6/2019 tại kỳ họp thứ 7.</a:t>
            </a:r>
          </a:p>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400" b="1" kern="0" smtClean="0">
                <a:solidFill>
                  <a:srgbClr val="0000FF"/>
                </a:solidFill>
                <a:latin typeface="Arial" charset="0"/>
              </a:rPr>
              <a:t>Luật Giáo dục (sửa đổi) có </a:t>
            </a:r>
            <a:r>
              <a:rPr lang="en-US" sz="2400" b="1" kern="0">
                <a:solidFill>
                  <a:srgbClr val="0000FF"/>
                </a:solidFill>
                <a:latin typeface="Arial" charset="0"/>
              </a:rPr>
              <a:t>hiệu lực thi hành kể từ ngày </a:t>
            </a:r>
            <a:r>
              <a:rPr lang="en-US" sz="2400" b="1" kern="0" smtClean="0">
                <a:solidFill>
                  <a:srgbClr val="FF0066"/>
                </a:solidFill>
                <a:latin typeface="Arial" charset="0"/>
              </a:rPr>
              <a:t>01/7/2020.</a:t>
            </a:r>
            <a:endParaRPr lang="vi-VN" sz="2400" b="1" kern="0">
              <a:solidFill>
                <a:srgbClr val="0000FF"/>
              </a:solidFill>
              <a:latin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33" y="1295400"/>
            <a:ext cx="6379534" cy="3429000"/>
          </a:xfrm>
          <a:prstGeom prst="rect">
            <a:avLst/>
          </a:prstGeom>
        </p:spPr>
      </p:pic>
    </p:spTree>
    <p:extLst>
      <p:ext uri="{BB962C8B-B14F-4D97-AF65-F5344CB8AC3E}">
        <p14:creationId xmlns:p14="http://schemas.microsoft.com/office/powerpoint/2010/main" val="3849338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bảy</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bổ sung chính sách về học phí đối với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học </a:t>
            </a:r>
            <a:r>
              <a:rPr lang="vi-VN" sz="2200" b="1">
                <a:solidFill>
                  <a:srgbClr val="FF0000"/>
                </a:solidFill>
                <a:latin typeface="Arial" panose="020B0604020202020204" pitchFamily="34" charset="0"/>
                <a:cs typeface="Arial" panose="020B0604020202020204" pitchFamily="34" charset="0"/>
              </a:rPr>
              <a:t>sinh diện </a:t>
            </a:r>
            <a:r>
              <a:rPr lang="vi-VN" sz="2200" b="1" smtClean="0">
                <a:solidFill>
                  <a:srgbClr val="FF0000"/>
                </a:solidFill>
                <a:latin typeface="Arial" panose="020B0604020202020204" pitchFamily="34" charset="0"/>
                <a:cs typeface="Arial" panose="020B0604020202020204" pitchFamily="34" charset="0"/>
              </a:rPr>
              <a:t>phổ</a:t>
            </a:r>
            <a:r>
              <a:rPr lang="en-US" sz="2200" b="1" smtClean="0">
                <a:solidFill>
                  <a:srgbClr val="FF0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cập</a:t>
            </a:r>
            <a:endParaRPr lang="vi-VN"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mtClean="0">
                <a:solidFill>
                  <a:srgbClr val="FF0000"/>
                </a:solidFill>
                <a:latin typeface="Arial" charset="0"/>
              </a:rPr>
              <a:t>Điều </a:t>
            </a:r>
            <a:r>
              <a:rPr lang="vi-VN" sz="2000" b="1" kern="0">
                <a:solidFill>
                  <a:srgbClr val="FF0000"/>
                </a:solidFill>
                <a:latin typeface="Arial" charset="0"/>
              </a:rPr>
              <a:t>99. Học phí, chi phí của dịch vụ giáo dục, đào tạo </a:t>
            </a:r>
            <a:endParaRPr lang="en-US" sz="2000" b="1" ker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Học </a:t>
            </a:r>
            <a:r>
              <a:rPr lang="vi-VN" sz="2000" b="1" kern="0">
                <a:solidFill>
                  <a:srgbClr val="FF3399"/>
                </a:solidFill>
                <a:latin typeface="Arial" charset="0"/>
              </a:rPr>
              <a:t>phí </a:t>
            </a:r>
            <a:r>
              <a:rPr lang="vi-VN" sz="2000" b="1" kern="0">
                <a:solidFill>
                  <a:srgbClr val="0000FF"/>
                </a:solidFill>
                <a:latin typeface="Arial" charset="0"/>
              </a:rPr>
              <a:t>là khoản tiền người học phải nộp để chi trả một phần hoặc toàn bộ chi phí của dịch vụ giáo dục, đào tạo. Mức học phí được xác định theo lộ trình bảo đảm chi phí dịch vụ giáo dục, đào tạo do Chính phủ quy định; đối với cơ sở giáo dục nghề nghiệp, cơ sở giáo dục đại học thực hiện theo quy định của Luật Giáo dục nghề nghiệp và Luật Giáo dục đại </a:t>
            </a:r>
            <a:r>
              <a:rPr lang="vi-VN" sz="2000" b="1" kern="0" smtClean="0">
                <a:solidFill>
                  <a:srgbClr val="0000FF"/>
                </a:solidFill>
                <a:latin typeface="Arial" charset="0"/>
              </a:rPr>
              <a:t>học.</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Chi </a:t>
            </a:r>
            <a:r>
              <a:rPr lang="vi-VN" sz="2000" b="1" kern="0">
                <a:solidFill>
                  <a:srgbClr val="FF3399"/>
                </a:solidFill>
                <a:latin typeface="Arial" charset="0"/>
              </a:rPr>
              <a:t>phí của dịch vụ giáo dục, đào tạo </a:t>
            </a:r>
            <a:r>
              <a:rPr lang="vi-VN" sz="2000" b="1" kern="0">
                <a:solidFill>
                  <a:srgbClr val="0000FF"/>
                </a:solidFill>
                <a:latin typeface="Arial" charset="0"/>
              </a:rPr>
              <a:t>gồm toàn bộ chi phí tiền lương, chi phí trực tiếp, chi phí quản lý, chi phí khấu hao tài sản cố định phục vụ trực tiếp và gián tiếp hoạt động giáo dục theo chương trình giáo dục. </a:t>
            </a:r>
            <a:endParaRPr lang="en-US" sz="2000" b="1" kern="0" smtClean="0">
              <a:solidFill>
                <a:srgbClr val="0000FF"/>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000" b="1" kern="0" smtClean="0">
                <a:solidFill>
                  <a:srgbClr val="FF3399"/>
                </a:solidFill>
                <a:latin typeface="Arial" charset="0"/>
              </a:rPr>
              <a:t>Mức </a:t>
            </a:r>
            <a:r>
              <a:rPr lang="vi-VN" sz="2000" b="1" kern="0">
                <a:solidFill>
                  <a:srgbClr val="FF3399"/>
                </a:solidFill>
                <a:latin typeface="Arial" charset="0"/>
              </a:rPr>
              <a:t>thu dịch vụ tuyển sinh </a:t>
            </a:r>
            <a:r>
              <a:rPr lang="vi-VN" sz="2000" b="1" kern="0">
                <a:solidFill>
                  <a:srgbClr val="0000FF"/>
                </a:solidFill>
                <a:latin typeface="Arial" charset="0"/>
              </a:rPr>
              <a:t>mà người dự tuyển phải nộp khi tham gia xét tuyển, thi tuyển được xác định theo lộ trình tính đúng, </a:t>
            </a:r>
            <a:r>
              <a:rPr lang="en-US" sz="2000" b="1" kern="0" smtClean="0">
                <a:solidFill>
                  <a:srgbClr val="0000FF"/>
                </a:solidFill>
                <a:latin typeface="Arial" charset="0"/>
              </a:rPr>
              <a:t/>
            </a:r>
            <a:br>
              <a:rPr lang="en-US" sz="2000" b="1" kern="0" smtClean="0">
                <a:solidFill>
                  <a:srgbClr val="0000FF"/>
                </a:solidFill>
                <a:latin typeface="Arial" charset="0"/>
              </a:rPr>
            </a:br>
            <a:r>
              <a:rPr lang="vi-VN" sz="2000" b="1" kern="0" smtClean="0">
                <a:solidFill>
                  <a:srgbClr val="0000FF"/>
                </a:solidFill>
                <a:latin typeface="Arial" charset="0"/>
              </a:rPr>
              <a:t>tính </a:t>
            </a:r>
            <a:r>
              <a:rPr lang="vi-VN" sz="2000" b="1" kern="0">
                <a:solidFill>
                  <a:srgbClr val="0000FF"/>
                </a:solidFill>
                <a:latin typeface="Arial" charset="0"/>
              </a:rPr>
              <a:t>đủ. </a:t>
            </a:r>
          </a:p>
        </p:txBody>
      </p:sp>
    </p:spTree>
    <p:extLst>
      <p:ext uri="{BB962C8B-B14F-4D97-AF65-F5344CB8AC3E}">
        <p14:creationId xmlns:p14="http://schemas.microsoft.com/office/powerpoint/2010/main" val="803719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bảy</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bổ sung chính sách về học phí đối với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học </a:t>
            </a:r>
            <a:r>
              <a:rPr lang="vi-VN" sz="2200" b="1">
                <a:solidFill>
                  <a:srgbClr val="FF0000"/>
                </a:solidFill>
                <a:latin typeface="Arial" panose="020B0604020202020204" pitchFamily="34" charset="0"/>
                <a:cs typeface="Arial" panose="020B0604020202020204" pitchFamily="34" charset="0"/>
              </a:rPr>
              <a:t>sinh diện </a:t>
            </a:r>
            <a:r>
              <a:rPr lang="vi-VN" sz="2200" b="1" smtClean="0">
                <a:solidFill>
                  <a:srgbClr val="FF0000"/>
                </a:solidFill>
                <a:latin typeface="Arial" panose="020B0604020202020204" pitchFamily="34" charset="0"/>
                <a:cs typeface="Arial" panose="020B0604020202020204" pitchFamily="34" charset="0"/>
              </a:rPr>
              <a:t>phổ</a:t>
            </a:r>
            <a:r>
              <a:rPr lang="en-US" sz="2200" b="1" smtClean="0">
                <a:solidFill>
                  <a:srgbClr val="FF0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cập</a:t>
            </a:r>
            <a:endParaRPr lang="vi-VN"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mtClean="0">
                <a:solidFill>
                  <a:srgbClr val="FF0000"/>
                </a:solidFill>
                <a:latin typeface="Arial" charset="0"/>
              </a:rPr>
              <a:t>Điều </a:t>
            </a:r>
            <a:r>
              <a:rPr lang="vi-VN" sz="2000" b="1" kern="0">
                <a:solidFill>
                  <a:srgbClr val="FF0000"/>
                </a:solidFill>
                <a:latin typeface="Arial" charset="0"/>
              </a:rPr>
              <a:t>99. Học phí, chi phí của dịch vụ giáo dục, đào tạo </a:t>
            </a:r>
            <a:endParaRPr lang="en-US" sz="2000" b="1" ker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000" b="1" kern="0" smtClean="0">
                <a:solidFill>
                  <a:srgbClr val="0000FF"/>
                </a:solidFill>
                <a:latin typeface="Arial" charset="0"/>
              </a:rPr>
              <a:t>Học </a:t>
            </a:r>
            <a:r>
              <a:rPr lang="vi-VN" sz="2000" b="1" kern="0">
                <a:solidFill>
                  <a:srgbClr val="0000FF"/>
                </a:solidFill>
                <a:latin typeface="Arial" charset="0"/>
              </a:rPr>
              <a:t>sinh tiểu học trong cơ sở giáo dục công lập không phải đóng học phí; </a:t>
            </a:r>
            <a:r>
              <a:rPr lang="vi-VN" sz="2000" b="1" kern="0">
                <a:solidFill>
                  <a:srgbClr val="FF3399"/>
                </a:solidFill>
                <a:latin typeface="Arial" charset="0"/>
              </a:rPr>
              <a:t>ở địa bàn không đủ trường công lập</a:t>
            </a:r>
            <a:r>
              <a:rPr lang="vi-VN" sz="2000" b="1" kern="0">
                <a:solidFill>
                  <a:srgbClr val="0000FF"/>
                </a:solidFill>
                <a:latin typeface="Arial" charset="0"/>
              </a:rPr>
              <a:t>, </a:t>
            </a:r>
            <a:r>
              <a:rPr lang="vi-VN" sz="2000" b="1" kern="0">
                <a:solidFill>
                  <a:srgbClr val="008000"/>
                </a:solidFill>
                <a:latin typeface="Arial" charset="0"/>
              </a:rPr>
              <a:t>học sinh tiểu học trong cơ sở giáo dục tư thục được Nhà nước hỗ trợ tiền đóng </a:t>
            </a:r>
            <a:r>
              <a:rPr lang="en-US" sz="2000" b="1" kern="0" smtClean="0">
                <a:solidFill>
                  <a:srgbClr val="008000"/>
                </a:solidFill>
                <a:latin typeface="Arial" charset="0"/>
              </a:rPr>
              <a:t/>
            </a:r>
            <a:br>
              <a:rPr lang="en-US" sz="2000" b="1" kern="0" smtClean="0">
                <a:solidFill>
                  <a:srgbClr val="008000"/>
                </a:solidFill>
                <a:latin typeface="Arial" charset="0"/>
              </a:rPr>
            </a:br>
            <a:r>
              <a:rPr lang="vi-VN" sz="2000" b="1" kern="0" smtClean="0">
                <a:solidFill>
                  <a:srgbClr val="008000"/>
                </a:solidFill>
                <a:latin typeface="Arial" charset="0"/>
              </a:rPr>
              <a:t>học </a:t>
            </a:r>
            <a:r>
              <a:rPr lang="vi-VN" sz="2000" b="1" kern="0">
                <a:solidFill>
                  <a:srgbClr val="008000"/>
                </a:solidFill>
                <a:latin typeface="Arial" charset="0"/>
              </a:rPr>
              <a:t>phí</a:t>
            </a:r>
            <a:r>
              <a:rPr lang="vi-VN" sz="2000" b="1" kern="0">
                <a:solidFill>
                  <a:srgbClr val="0000FF"/>
                </a:solidFill>
                <a:latin typeface="Arial" charset="0"/>
              </a:rPr>
              <a:t>, </a:t>
            </a:r>
            <a:r>
              <a:rPr lang="vi-VN" sz="2000" b="1" kern="0">
                <a:solidFill>
                  <a:srgbClr val="FF0000"/>
                </a:solidFill>
                <a:latin typeface="Arial" charset="0"/>
              </a:rPr>
              <a:t>mức hỗ trợ do Hội đồng nhân dân cấp tỉnh quyết </a:t>
            </a:r>
            <a:r>
              <a:rPr lang="vi-VN" sz="2000" b="1" kern="0" smtClean="0">
                <a:solidFill>
                  <a:srgbClr val="FF0000"/>
                </a:solidFill>
                <a:latin typeface="Arial" charset="0"/>
              </a:rPr>
              <a:t>định.</a:t>
            </a:r>
            <a:endParaRPr lang="en-US" sz="2000" b="1" kern="0" smtClea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000" b="1" kern="0" smtClean="0">
                <a:solidFill>
                  <a:srgbClr val="0000FF"/>
                </a:solidFill>
                <a:latin typeface="Arial" charset="0"/>
              </a:rPr>
              <a:t>Trẻ </a:t>
            </a:r>
            <a:r>
              <a:rPr lang="vi-VN" sz="2000" b="1" kern="0">
                <a:solidFill>
                  <a:srgbClr val="0000FF"/>
                </a:solidFill>
                <a:latin typeface="Arial" charset="0"/>
              </a:rPr>
              <a:t>em mầm non 05 tuổi ở thôn, xã đặc biệt khó khăn, vùng đồng bào dân tộc thiểu số, vùng sâu, vùng xa, vùng bãi ngang ven biển, hải đảo được miễn học phí. </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000" b="1" kern="0" smtClean="0">
                <a:solidFill>
                  <a:srgbClr val="0000FF"/>
                </a:solidFill>
                <a:latin typeface="Arial" charset="0"/>
              </a:rPr>
              <a:t>Trẻ </a:t>
            </a:r>
            <a:r>
              <a:rPr lang="vi-VN" sz="2000" b="1" kern="0">
                <a:solidFill>
                  <a:srgbClr val="0000FF"/>
                </a:solidFill>
                <a:latin typeface="Arial" charset="0"/>
              </a:rPr>
              <a:t>em mầm non 05 tuổi không thuộc đối tượng quy định tại khoản 4 Điều này và học sinh trung học cơ sở </a:t>
            </a:r>
            <a:r>
              <a:rPr lang="vi-VN" sz="2000" b="1" kern="0">
                <a:solidFill>
                  <a:srgbClr val="FF3399"/>
                </a:solidFill>
                <a:latin typeface="Arial" charset="0"/>
              </a:rPr>
              <a:t>được miễn học phí theo lộ trình do Chính phủ quy </a:t>
            </a:r>
            <a:r>
              <a:rPr lang="vi-VN" sz="2000" b="1" kern="0" smtClean="0">
                <a:solidFill>
                  <a:srgbClr val="FF3399"/>
                </a:solidFill>
                <a:latin typeface="Arial" charset="0"/>
              </a:rPr>
              <a:t>định.</a:t>
            </a:r>
            <a:endParaRPr lang="en-US" sz="2000" b="1" kern="0" smtClean="0">
              <a:solidFill>
                <a:srgbClr val="FF3399"/>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000" b="1" kern="0" smtClean="0">
                <a:solidFill>
                  <a:srgbClr val="FF3399"/>
                </a:solidFill>
                <a:latin typeface="Arial" charset="0"/>
              </a:rPr>
              <a:t>Cơ </a:t>
            </a:r>
            <a:r>
              <a:rPr lang="vi-VN" sz="2000" b="1" kern="0">
                <a:solidFill>
                  <a:srgbClr val="FF3399"/>
                </a:solidFill>
                <a:latin typeface="Arial" charset="0"/>
              </a:rPr>
              <a:t>chế thu </a:t>
            </a:r>
            <a:r>
              <a:rPr lang="vi-VN" sz="2000" b="1" kern="0">
                <a:solidFill>
                  <a:srgbClr val="0000FF"/>
                </a:solidFill>
                <a:latin typeface="Arial" charset="0"/>
              </a:rPr>
              <a:t>và </a:t>
            </a:r>
            <a:r>
              <a:rPr lang="vi-VN" sz="2000" b="1" kern="0">
                <a:solidFill>
                  <a:srgbClr val="008000"/>
                </a:solidFill>
                <a:latin typeface="Arial" charset="0"/>
              </a:rPr>
              <a:t>quản lý</a:t>
            </a:r>
            <a:r>
              <a:rPr lang="vi-VN" sz="2000" b="1" kern="0">
                <a:solidFill>
                  <a:srgbClr val="0000FF"/>
                </a:solidFill>
                <a:latin typeface="Arial" charset="0"/>
              </a:rPr>
              <a:t> </a:t>
            </a:r>
            <a:r>
              <a:rPr lang="vi-VN" sz="2000" b="1" kern="0">
                <a:solidFill>
                  <a:srgbClr val="CC3300"/>
                </a:solidFill>
                <a:latin typeface="Arial" charset="0"/>
              </a:rPr>
              <a:t>học phí, các khoản thu dịch vụ </a:t>
            </a:r>
            <a:r>
              <a:rPr lang="vi-VN" sz="2000" b="1" kern="0">
                <a:solidFill>
                  <a:srgbClr val="0000FF"/>
                </a:solidFill>
                <a:latin typeface="Arial" charset="0"/>
              </a:rPr>
              <a:t>trong hoạt động giáo dục được quy định như sau:</a:t>
            </a:r>
            <a:endParaRPr lang="en-US" sz="20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endParaRPr lang="vi-VN" sz="2000" b="1" kern="0">
              <a:solidFill>
                <a:srgbClr val="0000FF"/>
              </a:solidFill>
              <a:latin typeface="Arial" charset="0"/>
            </a:endParaRPr>
          </a:p>
        </p:txBody>
      </p:sp>
    </p:spTree>
    <p:extLst>
      <p:ext uri="{BB962C8B-B14F-4D97-AF65-F5344CB8AC3E}">
        <p14:creationId xmlns:p14="http://schemas.microsoft.com/office/powerpoint/2010/main" val="1012214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bảy</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bổ sung chính sách về học phí đối với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học </a:t>
            </a:r>
            <a:r>
              <a:rPr lang="vi-VN" sz="2200" b="1">
                <a:solidFill>
                  <a:srgbClr val="FF0000"/>
                </a:solidFill>
                <a:latin typeface="Arial" panose="020B0604020202020204" pitchFamily="34" charset="0"/>
                <a:cs typeface="Arial" panose="020B0604020202020204" pitchFamily="34" charset="0"/>
              </a:rPr>
              <a:t>sinh diện </a:t>
            </a:r>
            <a:r>
              <a:rPr lang="vi-VN" sz="2200" b="1" smtClean="0">
                <a:solidFill>
                  <a:srgbClr val="FF0000"/>
                </a:solidFill>
                <a:latin typeface="Arial" panose="020B0604020202020204" pitchFamily="34" charset="0"/>
                <a:cs typeface="Arial" panose="020B0604020202020204" pitchFamily="34" charset="0"/>
              </a:rPr>
              <a:t>phổ</a:t>
            </a:r>
            <a:r>
              <a:rPr lang="en-US" sz="2200" b="1" smtClean="0">
                <a:solidFill>
                  <a:srgbClr val="FF0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cập</a:t>
            </a:r>
            <a:endParaRPr lang="vi-VN"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6000"/>
              </a:lnSpc>
              <a:spcBef>
                <a:spcPts val="800"/>
              </a:spcBef>
              <a:spcAft>
                <a:spcPts val="0"/>
              </a:spcAft>
              <a:buClr>
                <a:srgbClr val="FF0000"/>
              </a:buClr>
              <a:buFont typeface="Wingdings" panose="05000000000000000000"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99. Học phí, chi phí của dịch vụ giáo dục, đào tạo </a:t>
            </a:r>
            <a:endParaRPr lang="en-US" sz="1900" b="1" kern="0">
              <a:solidFill>
                <a:srgbClr val="FF0000"/>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Chính </a:t>
            </a:r>
            <a:r>
              <a:rPr lang="vi-VN" sz="1900" b="1" kern="0">
                <a:solidFill>
                  <a:srgbClr val="0000FF"/>
                </a:solidFill>
                <a:latin typeface="Arial" charset="0"/>
              </a:rPr>
              <a:t>phủ quy định cơ chế thu và quản lý học phí đối với các cơ sở </a:t>
            </a:r>
            <a:r>
              <a:rPr lang="en-US" sz="1900" b="1" kern="0" smtClean="0">
                <a:solidFill>
                  <a:srgbClr val="0000FF"/>
                </a:solidFill>
                <a:latin typeface="Arial" charset="0"/>
              </a:rPr>
              <a:t>GDMN</a:t>
            </a:r>
            <a:r>
              <a:rPr lang="vi-VN" sz="1900" b="1" kern="0" smtClean="0">
                <a:solidFill>
                  <a:srgbClr val="0000FF"/>
                </a:solidFill>
                <a:latin typeface="Arial" charset="0"/>
              </a:rPr>
              <a:t>, </a:t>
            </a:r>
            <a:r>
              <a:rPr lang="vi-VN" sz="1900" b="1" kern="0">
                <a:solidFill>
                  <a:srgbClr val="0000FF"/>
                </a:solidFill>
                <a:latin typeface="Arial" charset="0"/>
              </a:rPr>
              <a:t>cơ sở </a:t>
            </a:r>
            <a:r>
              <a:rPr lang="en-US" sz="1900" b="1" kern="0" smtClean="0">
                <a:solidFill>
                  <a:srgbClr val="0000FF"/>
                </a:solidFill>
                <a:latin typeface="Arial" charset="0"/>
              </a:rPr>
              <a:t>GDPT</a:t>
            </a:r>
            <a:r>
              <a:rPr lang="vi-VN" sz="1900" b="1" kern="0" smtClean="0">
                <a:solidFill>
                  <a:srgbClr val="0000FF"/>
                </a:solidFill>
                <a:latin typeface="Arial" charset="0"/>
              </a:rPr>
              <a:t>, </a:t>
            </a:r>
            <a:r>
              <a:rPr lang="vi-VN" sz="1900" b="1" kern="0">
                <a:solidFill>
                  <a:srgbClr val="0000FF"/>
                </a:solidFill>
                <a:latin typeface="Arial" charset="0"/>
              </a:rPr>
              <a:t>cơ sở </a:t>
            </a:r>
            <a:r>
              <a:rPr lang="en-US" sz="1900" b="1" kern="0" smtClean="0">
                <a:solidFill>
                  <a:srgbClr val="0000FF"/>
                </a:solidFill>
                <a:latin typeface="Arial" charset="0"/>
              </a:rPr>
              <a:t>GDNN</a:t>
            </a:r>
            <a:r>
              <a:rPr lang="vi-VN" sz="1900" b="1" kern="0" smtClean="0">
                <a:solidFill>
                  <a:srgbClr val="0000FF"/>
                </a:solidFill>
                <a:latin typeface="Arial" charset="0"/>
              </a:rPr>
              <a:t>, </a:t>
            </a:r>
            <a:r>
              <a:rPr lang="vi-VN" sz="1900" b="1" kern="0">
                <a:solidFill>
                  <a:srgbClr val="0000FF"/>
                </a:solidFill>
                <a:latin typeface="Arial" charset="0"/>
              </a:rPr>
              <a:t>cơ sở </a:t>
            </a:r>
            <a:r>
              <a:rPr lang="en-US" sz="1900" b="1" kern="0" smtClean="0">
                <a:solidFill>
                  <a:srgbClr val="0000FF"/>
                </a:solidFill>
                <a:latin typeface="Arial" charset="0"/>
              </a:rPr>
              <a:t>GDĐH </a:t>
            </a:r>
            <a:r>
              <a:rPr lang="vi-VN" sz="1900" b="1" kern="0" smtClean="0">
                <a:solidFill>
                  <a:srgbClr val="0000FF"/>
                </a:solidFill>
                <a:latin typeface="Arial" charset="0"/>
              </a:rPr>
              <a:t>công lập;</a:t>
            </a:r>
            <a:endParaRPr lang="en-US" sz="1900" b="1" kern="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en-US" sz="1900" b="1" kern="0" smtClean="0">
                <a:solidFill>
                  <a:srgbClr val="008000"/>
                </a:solidFill>
                <a:latin typeface="Arial" charset="0"/>
              </a:rPr>
              <a:t>HĐND </a:t>
            </a:r>
            <a:r>
              <a:rPr lang="vi-VN" sz="1900" b="1" kern="0" smtClean="0">
                <a:solidFill>
                  <a:srgbClr val="008000"/>
                </a:solidFill>
                <a:latin typeface="Arial" charset="0"/>
              </a:rPr>
              <a:t>cấp </a:t>
            </a:r>
            <a:r>
              <a:rPr lang="vi-VN" sz="1900" b="1" kern="0">
                <a:solidFill>
                  <a:srgbClr val="008000"/>
                </a:solidFill>
                <a:latin typeface="Arial" charset="0"/>
              </a:rPr>
              <a:t>tỉnh quyết định </a:t>
            </a:r>
            <a:r>
              <a:rPr lang="vi-VN" sz="1900" b="1" kern="0">
                <a:solidFill>
                  <a:srgbClr val="FF3399"/>
                </a:solidFill>
                <a:latin typeface="Arial" charset="0"/>
              </a:rPr>
              <a:t>khung học phí hoặc mức học phí cụ thể, các khoản thu dịch vụ phục vụ, hỗ trợ hoạt động giáo dục của nhà trường </a:t>
            </a:r>
            <a:r>
              <a:rPr lang="vi-VN" sz="1900" b="1" kern="0">
                <a:solidFill>
                  <a:srgbClr val="008000"/>
                </a:solidFill>
                <a:latin typeface="Arial" charset="0"/>
              </a:rPr>
              <a:t>đối với cơ sở giáo dục công lập </a:t>
            </a:r>
            <a:r>
              <a:rPr lang="vi-VN" sz="1900" b="1" kern="0">
                <a:solidFill>
                  <a:srgbClr val="0000FF"/>
                </a:solidFill>
                <a:latin typeface="Arial" charset="0"/>
              </a:rPr>
              <a:t>theo thẩm quyền quản lý nhà nước về giáo dục trên cơ sở đề nghị của </a:t>
            </a:r>
            <a:r>
              <a:rPr lang="en-US" sz="1900" b="1" kern="0" smtClean="0">
                <a:solidFill>
                  <a:srgbClr val="0000FF"/>
                </a:solidFill>
                <a:latin typeface="Arial" charset="0"/>
              </a:rPr>
              <a:t>UBND </a:t>
            </a:r>
            <a:r>
              <a:rPr lang="vi-VN" sz="1900" b="1" kern="0" smtClean="0">
                <a:solidFill>
                  <a:srgbClr val="0000FF"/>
                </a:solidFill>
                <a:latin typeface="Arial" charset="0"/>
              </a:rPr>
              <a:t>cấp tỉnh;</a:t>
            </a:r>
            <a:endParaRPr lang="en-US" sz="1900" b="1" kern="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en-US" sz="1900" b="1" kern="0" smtClean="0">
                <a:solidFill>
                  <a:srgbClr val="008000"/>
                </a:solidFill>
                <a:latin typeface="Arial" charset="0"/>
              </a:rPr>
              <a:t>UBND </a:t>
            </a:r>
            <a:r>
              <a:rPr lang="vi-VN" sz="1900" b="1" kern="0" smtClean="0">
                <a:solidFill>
                  <a:srgbClr val="008000"/>
                </a:solidFill>
                <a:latin typeface="Arial" charset="0"/>
              </a:rPr>
              <a:t>cấp </a:t>
            </a:r>
            <a:r>
              <a:rPr lang="vi-VN" sz="1900" b="1" kern="0">
                <a:solidFill>
                  <a:srgbClr val="008000"/>
                </a:solidFill>
                <a:latin typeface="Arial" charset="0"/>
              </a:rPr>
              <a:t>tỉnh quy định </a:t>
            </a:r>
            <a:r>
              <a:rPr lang="vi-VN" sz="1900" b="1" kern="0">
                <a:solidFill>
                  <a:srgbClr val="FF3399"/>
                </a:solidFill>
                <a:latin typeface="Arial" charset="0"/>
              </a:rPr>
              <a:t>cơ chế thu và sử dụng mức thu dịch vụ tuyển sinh các cấp học </a:t>
            </a:r>
            <a:r>
              <a:rPr lang="vi-VN" sz="1900" b="1" kern="0">
                <a:solidFill>
                  <a:srgbClr val="0000FF"/>
                </a:solidFill>
                <a:latin typeface="Arial" charset="0"/>
              </a:rPr>
              <a:t>do địa phương quản lý sau khi được </a:t>
            </a:r>
            <a:r>
              <a:rPr lang="en-US" sz="1900" b="1" kern="0" smtClean="0">
                <a:solidFill>
                  <a:srgbClr val="0000FF"/>
                </a:solidFill>
                <a:latin typeface="Arial" charset="0"/>
              </a:rPr>
              <a:t>HĐND </a:t>
            </a:r>
            <a:r>
              <a:rPr lang="vi-VN" sz="1900" b="1" kern="0" smtClean="0">
                <a:solidFill>
                  <a:srgbClr val="0000FF"/>
                </a:solidFill>
                <a:latin typeface="Arial" charset="0"/>
              </a:rPr>
              <a:t>cấp </a:t>
            </a:r>
            <a:r>
              <a:rPr lang="vi-VN" sz="1900" b="1" kern="0">
                <a:solidFill>
                  <a:srgbClr val="0000FF"/>
                </a:solidFill>
                <a:latin typeface="Arial" charset="0"/>
              </a:rPr>
              <a:t>tỉnh thông </a:t>
            </a:r>
            <a:r>
              <a:rPr lang="vi-VN" sz="1900" b="1" kern="0" smtClean="0">
                <a:solidFill>
                  <a:srgbClr val="0000FF"/>
                </a:solidFill>
                <a:latin typeface="Arial" charset="0"/>
              </a:rPr>
              <a:t>qua;</a:t>
            </a:r>
            <a:endParaRPr lang="en-US" sz="1900" b="1" kern="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00" b="1" kern="0" smtClean="0">
                <a:solidFill>
                  <a:srgbClr val="FF3399"/>
                </a:solidFill>
                <a:latin typeface="Arial" charset="0"/>
              </a:rPr>
              <a:t>Cơ </a:t>
            </a:r>
            <a:r>
              <a:rPr lang="vi-VN" sz="1900" b="1" kern="0">
                <a:solidFill>
                  <a:srgbClr val="FF3399"/>
                </a:solidFill>
                <a:latin typeface="Arial" charset="0"/>
              </a:rPr>
              <a:t>sở giáo dục dân lập, cơ sở giáo dục tư thục được quyền chủ động xây dựng mức thu học phí và các dịch vụ khác </a:t>
            </a:r>
            <a:r>
              <a:rPr lang="vi-VN" sz="1900" b="1" kern="0">
                <a:solidFill>
                  <a:srgbClr val="0000FF"/>
                </a:solidFill>
                <a:latin typeface="Arial" charset="0"/>
              </a:rPr>
              <a:t>bảo đảm bù đắp chi phí và có tích lũy hợp lý. Thực hiện công khai chi phí của dịch vụ giáo dục, đào tạo và mức thu theo cam kết trong đề án thành lập trường, công khai cho từng khóa học, cấp học, năm học theo quy định của pháp luật</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1731316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2452"/>
            <a:ext cx="9144000" cy="5973096"/>
          </a:xfrm>
          <a:prstGeom prst="rect">
            <a:avLst/>
          </a:prstGeom>
        </p:spPr>
      </p:pic>
    </p:spTree>
    <p:extLst>
      <p:ext uri="{BB962C8B-B14F-4D97-AF65-F5344CB8AC3E}">
        <p14:creationId xmlns:p14="http://schemas.microsoft.com/office/powerpoint/2010/main" val="29530273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tám</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quy </a:t>
            </a:r>
            <a:r>
              <a:rPr lang="vi-VN" sz="2400" b="1">
                <a:solidFill>
                  <a:srgbClr val="FF0000"/>
                </a:solidFill>
                <a:latin typeface="Arial" panose="020B0604020202020204" pitchFamily="34" charset="0"/>
                <a:cs typeface="Arial" panose="020B0604020202020204" pitchFamily="34" charset="0"/>
              </a:rPr>
              <a:t>định về nhà đầu tư trong lĩnh vực giáo dục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2000"/>
              </a:lnSpc>
              <a:spcBef>
                <a:spcPts val="800"/>
              </a:spcBef>
              <a:spcAft>
                <a:spcPts val="0"/>
              </a:spcAft>
              <a:buClr>
                <a:srgbClr val="FF0000"/>
              </a:buClr>
              <a:buFont typeface="Wingdings" panose="05000000000000000000"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5. Giải thích từ ngữ</a:t>
            </a:r>
            <a:endParaRPr lang="en-US" sz="1900" b="1" kern="0">
              <a:solidFill>
                <a:srgbClr val="FF0000"/>
              </a:solidFill>
              <a:latin typeface="Arial" charset="0"/>
            </a:endParaRPr>
          </a:p>
          <a:p>
            <a:pPr marL="565150" indent="-457200" algn="just" eaLnBrk="1" hangingPunct="1">
              <a:lnSpc>
                <a:spcPct val="112000"/>
              </a:lnSpc>
              <a:spcBef>
                <a:spcPts val="800"/>
              </a:spcBef>
              <a:spcAft>
                <a:spcPts val="0"/>
              </a:spcAft>
              <a:buClr>
                <a:srgbClr val="FF0000"/>
              </a:buClr>
              <a:buFont typeface="+mj-lt"/>
              <a:buAutoNum type="arabicPeriod" startAt="11"/>
              <a:defRPr/>
            </a:pPr>
            <a:r>
              <a:rPr lang="vi-VN" sz="1900" b="1" kern="0" smtClean="0">
                <a:solidFill>
                  <a:srgbClr val="008000"/>
                </a:solidFill>
                <a:latin typeface="Arial" charset="0"/>
              </a:rPr>
              <a:t>Nhà </a:t>
            </a:r>
            <a:r>
              <a:rPr lang="vi-VN" sz="1900" b="1" kern="0">
                <a:solidFill>
                  <a:srgbClr val="008000"/>
                </a:solidFill>
                <a:latin typeface="Arial" charset="0"/>
              </a:rPr>
              <a:t>đầu tư </a:t>
            </a:r>
            <a:r>
              <a:rPr lang="vi-VN" sz="1900" b="1" kern="0">
                <a:solidFill>
                  <a:srgbClr val="0000FF"/>
                </a:solidFill>
                <a:latin typeface="Arial" charset="0"/>
              </a:rPr>
              <a:t>là tổ chức, cá nhân thực hiện hoạt động đầu tư trong lĩnh vực giáo dục bằng nguồn vốn ngoài ngân sách nhà nước gồm nhà đầu tư trong nước và nhà đầu tư nước </a:t>
            </a:r>
            <a:r>
              <a:rPr lang="vi-VN" sz="1900" b="1" kern="0" smtClean="0">
                <a:solidFill>
                  <a:srgbClr val="0000FF"/>
                </a:solidFill>
                <a:latin typeface="Arial" charset="0"/>
              </a:rPr>
              <a:t>ngoài.</a:t>
            </a:r>
            <a:endParaRPr lang="en-US" sz="1900" b="1" kern="0" smtClean="0">
              <a:solidFill>
                <a:srgbClr val="0000FF"/>
              </a:solidFill>
              <a:latin typeface="Arial" charset="0"/>
            </a:endParaRPr>
          </a:p>
          <a:p>
            <a:pPr marL="565150" indent="-450850" algn="just" eaLnBrk="1" hangingPunct="1">
              <a:lnSpc>
                <a:spcPct val="112000"/>
              </a:lnSpc>
              <a:spcBef>
                <a:spcPts val="800"/>
              </a:spcBef>
              <a:spcAft>
                <a:spcPts val="0"/>
              </a:spcAft>
              <a:buClr>
                <a:srgbClr val="FF0000"/>
              </a:buClr>
              <a:buFont typeface="Wingdings" pitchFamily="2" charset="2"/>
              <a:buChar char="v"/>
              <a:defRPr/>
            </a:pPr>
            <a:r>
              <a:rPr lang="nl-NL" sz="1900" b="1" kern="0" smtClean="0">
                <a:solidFill>
                  <a:srgbClr val="FF0000"/>
                </a:solidFill>
                <a:latin typeface="Arial" charset="0"/>
              </a:rPr>
              <a:t>Điều </a:t>
            </a:r>
            <a:r>
              <a:rPr lang="nl-NL" sz="1900" b="1" kern="0">
                <a:solidFill>
                  <a:srgbClr val="FF0000"/>
                </a:solidFill>
                <a:latin typeface="Arial" charset="0"/>
              </a:rPr>
              <a:t>54. Nhà đầu tư </a:t>
            </a:r>
            <a:endParaRPr lang="nl-NL" sz="1900" b="1" kern="0" smtClean="0">
              <a:solidFill>
                <a:srgbClr val="FF0000"/>
              </a:solidFill>
              <a:latin typeface="Arial" charset="0"/>
            </a:endParaRPr>
          </a:p>
          <a:p>
            <a:pPr marL="565150" indent="-457200" algn="just" eaLnBrk="1" hangingPunct="1">
              <a:lnSpc>
                <a:spcPct val="112000"/>
              </a:lnSpc>
              <a:spcBef>
                <a:spcPts val="800"/>
              </a:spcBef>
              <a:spcAft>
                <a:spcPts val="0"/>
              </a:spcAft>
              <a:buClr>
                <a:srgbClr val="FF0000"/>
              </a:buClr>
              <a:buFont typeface="+mj-lt"/>
              <a:buAutoNum type="arabicPeriod" startAt="2"/>
              <a:defRPr/>
            </a:pPr>
            <a:r>
              <a:rPr lang="nl-NL" sz="1900" b="1" kern="0" smtClean="0">
                <a:solidFill>
                  <a:srgbClr val="008000"/>
                </a:solidFill>
                <a:latin typeface="Arial" charset="0"/>
              </a:rPr>
              <a:t>Quyền </a:t>
            </a:r>
            <a:r>
              <a:rPr lang="nl-NL" sz="1900" b="1" kern="0">
                <a:solidFill>
                  <a:srgbClr val="008000"/>
                </a:solidFill>
                <a:latin typeface="Arial" charset="0"/>
              </a:rPr>
              <a:t>và trách nhiệm của nhà đầu tư </a:t>
            </a:r>
            <a:r>
              <a:rPr lang="nl-NL" sz="1900" b="1" kern="0">
                <a:solidFill>
                  <a:srgbClr val="0000FF"/>
                </a:solidFill>
                <a:latin typeface="Arial" charset="0"/>
              </a:rPr>
              <a:t>được quy định như </a:t>
            </a:r>
            <a:r>
              <a:rPr lang="nl-NL" sz="1900" b="1" kern="0" smtClean="0">
                <a:solidFill>
                  <a:srgbClr val="0000FF"/>
                </a:solidFill>
                <a:latin typeface="Arial" charset="0"/>
              </a:rPr>
              <a:t>sau:</a:t>
            </a:r>
          </a:p>
          <a:p>
            <a:pPr marL="565150" indent="-457200" algn="just" eaLnBrk="1" hangingPunct="1">
              <a:lnSpc>
                <a:spcPct val="112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Thông </a:t>
            </a:r>
            <a:r>
              <a:rPr lang="vi-VN" sz="1900" b="1" kern="0">
                <a:solidFill>
                  <a:srgbClr val="0000FF"/>
                </a:solidFill>
                <a:latin typeface="Arial" charset="0"/>
              </a:rPr>
              <a:t>qua kế hoạch phát triển </a:t>
            </a:r>
            <a:r>
              <a:rPr lang="nl-NL" sz="1900" b="1" kern="0">
                <a:solidFill>
                  <a:srgbClr val="0000FF"/>
                </a:solidFill>
                <a:latin typeface="Arial" charset="0"/>
              </a:rPr>
              <a:t>nhà trường theo quy định của pháp luật do hội đồng trường đề </a:t>
            </a:r>
            <a:r>
              <a:rPr lang="nl-NL" sz="1900" b="1" kern="0" smtClean="0">
                <a:solidFill>
                  <a:srgbClr val="0000FF"/>
                </a:solidFill>
                <a:latin typeface="Arial" charset="0"/>
              </a:rPr>
              <a:t>xuất;</a:t>
            </a:r>
          </a:p>
          <a:p>
            <a:pPr marL="565150" indent="-457200" algn="just" eaLnBrk="1" hangingPunct="1">
              <a:lnSpc>
                <a:spcPct val="112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Quyết </a:t>
            </a:r>
            <a:r>
              <a:rPr lang="vi-VN" sz="1900" b="1" kern="0">
                <a:solidFill>
                  <a:srgbClr val="0000FF"/>
                </a:solidFill>
                <a:latin typeface="Arial" charset="0"/>
              </a:rPr>
              <a:t>định tổng vốn góp của nhà đầu tư, dự án đầu tư phát triển trường, việc huy động vốn đầu tư (nếu có); phương án sử dụng phần chênh lệch thu</a:t>
            </a:r>
            <a:r>
              <a:rPr lang="nl-NL" sz="1900" b="1" kern="0">
                <a:solidFill>
                  <a:srgbClr val="0000FF"/>
                </a:solidFill>
                <a:latin typeface="Arial" charset="0"/>
              </a:rPr>
              <a:t>,</a:t>
            </a:r>
            <a:r>
              <a:rPr lang="vi-VN" sz="1900" b="1" kern="0">
                <a:solidFill>
                  <a:srgbClr val="0000FF"/>
                </a:solidFill>
                <a:latin typeface="Arial" charset="0"/>
              </a:rPr>
              <a:t> chi h</a:t>
            </a:r>
            <a:r>
              <a:rPr lang="nl-NL" sz="1900" b="1" kern="0">
                <a:solidFill>
                  <a:srgbClr val="0000FF"/>
                </a:solidFill>
                <a:latin typeface="Arial" charset="0"/>
              </a:rPr>
              <a:t>ằ</a:t>
            </a:r>
            <a:r>
              <a:rPr lang="vi-VN" sz="1900" b="1" kern="0">
                <a:solidFill>
                  <a:srgbClr val="0000FF"/>
                </a:solidFill>
                <a:latin typeface="Arial" charset="0"/>
              </a:rPr>
              <a:t>ng năm hoặc phương án xử lý lỗ của </a:t>
            </a:r>
            <a:r>
              <a:rPr lang="nl-NL" sz="1900" b="1" kern="0">
                <a:solidFill>
                  <a:srgbClr val="0000FF"/>
                </a:solidFill>
                <a:latin typeface="Arial" charset="0"/>
              </a:rPr>
              <a:t>nhà </a:t>
            </a:r>
            <a:r>
              <a:rPr lang="vi-VN" sz="1900" b="1" kern="0">
                <a:solidFill>
                  <a:srgbClr val="0000FF"/>
                </a:solidFill>
                <a:latin typeface="Arial" charset="0"/>
              </a:rPr>
              <a:t>trường; thông qua báo cáo tài chính hằng năm; </a:t>
            </a:r>
            <a:endParaRPr lang="en-US" sz="1900" b="1" kern="0" smtClean="0">
              <a:solidFill>
                <a:srgbClr val="0000FF"/>
              </a:solidFill>
              <a:latin typeface="Arial" charset="0"/>
            </a:endParaRPr>
          </a:p>
          <a:p>
            <a:pPr marL="565150" indent="-457200" algn="just" eaLnBrk="1" hangingPunct="1">
              <a:lnSpc>
                <a:spcPct val="112000"/>
              </a:lnSpc>
              <a:spcBef>
                <a:spcPts val="800"/>
              </a:spcBef>
              <a:spcAft>
                <a:spcPts val="0"/>
              </a:spcAft>
              <a:buClr>
                <a:srgbClr val="FF0000"/>
              </a:buClr>
              <a:buFont typeface="+mj-lt"/>
              <a:buAutoNum type="alphaLcParenR"/>
              <a:defRPr/>
            </a:pPr>
            <a:r>
              <a:rPr lang="vi-VN" sz="1900" b="1" kern="0" smtClean="0">
                <a:solidFill>
                  <a:srgbClr val="FF3399"/>
                </a:solidFill>
                <a:latin typeface="Arial" charset="0"/>
              </a:rPr>
              <a:t>Bầu </a:t>
            </a:r>
            <a:r>
              <a:rPr lang="vi-VN" sz="1900" b="1" kern="0">
                <a:solidFill>
                  <a:srgbClr val="FF3399"/>
                </a:solidFill>
                <a:latin typeface="Arial" charset="0"/>
              </a:rPr>
              <a:t>hoặc cử, miễn nhiệm, bãi nhiệm thành viên của hội đồng </a:t>
            </a:r>
            <a:r>
              <a:rPr lang="vi-VN" sz="1900" b="1" kern="0" smtClean="0">
                <a:solidFill>
                  <a:srgbClr val="FF3399"/>
                </a:solidFill>
                <a:latin typeface="Arial" charset="0"/>
              </a:rPr>
              <a:t>trường;</a:t>
            </a:r>
            <a:endParaRPr lang="en-US" sz="1900" b="1" kern="0" smtClean="0">
              <a:solidFill>
                <a:srgbClr val="FF3399"/>
              </a:solidFill>
              <a:latin typeface="Arial" charset="0"/>
            </a:endParaRPr>
          </a:p>
          <a:p>
            <a:pPr marL="565150" indent="-457200" algn="just" eaLnBrk="1" hangingPunct="1">
              <a:lnSpc>
                <a:spcPct val="112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Tổ </a:t>
            </a:r>
            <a:r>
              <a:rPr lang="vi-VN" sz="1900" b="1" kern="0">
                <a:solidFill>
                  <a:srgbClr val="0000FF"/>
                </a:solidFill>
                <a:latin typeface="Arial" charset="0"/>
              </a:rPr>
              <a:t>chức giám sát và đánh giá hoạt động của hội đồng trường</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15236457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tám</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quy </a:t>
            </a:r>
            <a:r>
              <a:rPr lang="vi-VN" sz="2400" b="1">
                <a:solidFill>
                  <a:srgbClr val="FF0000"/>
                </a:solidFill>
                <a:latin typeface="Arial" panose="020B0604020202020204" pitchFamily="34" charset="0"/>
                <a:cs typeface="Arial" panose="020B0604020202020204" pitchFamily="34" charset="0"/>
              </a:rPr>
              <a:t>định về nhà đầu tư trong lĩnh vực giáo dục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lnSpc>
                <a:spcPct val="108000"/>
              </a:lnSpc>
              <a:spcBef>
                <a:spcPts val="800"/>
              </a:spcBef>
              <a:spcAft>
                <a:spcPts val="0"/>
              </a:spcAft>
              <a:buClr>
                <a:srgbClr val="FF0000"/>
              </a:buClr>
              <a:buFont typeface="Wingdings" pitchFamily="2" charset="2"/>
              <a:buChar char="v"/>
              <a:defRPr/>
            </a:pPr>
            <a:r>
              <a:rPr lang="nl-NL" sz="1900" b="1" kern="0" smtClean="0">
                <a:solidFill>
                  <a:srgbClr val="FF0000"/>
                </a:solidFill>
                <a:latin typeface="Arial" charset="0"/>
              </a:rPr>
              <a:t>Điều </a:t>
            </a:r>
            <a:r>
              <a:rPr lang="nl-NL" sz="1900" b="1" kern="0">
                <a:solidFill>
                  <a:srgbClr val="FF0000"/>
                </a:solidFill>
                <a:latin typeface="Arial" charset="0"/>
              </a:rPr>
              <a:t>54. Nhà đầu tư </a:t>
            </a:r>
            <a:endParaRPr lang="nl-NL" sz="1900" b="1" kern="0" smtClean="0">
              <a:solidFill>
                <a:srgbClr val="FF0000"/>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startAt="2"/>
              <a:defRPr/>
            </a:pPr>
            <a:r>
              <a:rPr lang="nl-NL" sz="1900" b="1" kern="0" smtClean="0">
                <a:solidFill>
                  <a:srgbClr val="008000"/>
                </a:solidFill>
                <a:latin typeface="Arial" charset="0"/>
              </a:rPr>
              <a:t>Quyền </a:t>
            </a:r>
            <a:r>
              <a:rPr lang="nl-NL" sz="1900" b="1" kern="0">
                <a:solidFill>
                  <a:srgbClr val="008000"/>
                </a:solidFill>
                <a:latin typeface="Arial" charset="0"/>
              </a:rPr>
              <a:t>và trách nhiệm của nhà đầu tư </a:t>
            </a:r>
            <a:r>
              <a:rPr lang="nl-NL" sz="1900" b="1" kern="0">
                <a:solidFill>
                  <a:srgbClr val="0000FF"/>
                </a:solidFill>
                <a:latin typeface="Arial" charset="0"/>
              </a:rPr>
              <a:t>được quy định như </a:t>
            </a:r>
            <a:r>
              <a:rPr lang="nl-NL" sz="1900" b="1" kern="0" smtClean="0">
                <a:solidFill>
                  <a:srgbClr val="0000FF"/>
                </a:solidFill>
                <a:latin typeface="Arial" charset="0"/>
              </a:rPr>
              <a:t>sau:</a:t>
            </a:r>
          </a:p>
          <a:p>
            <a:pPr marL="565150" indent="-450850" algn="just" eaLnBrk="1" hangingPunct="1">
              <a:lnSpc>
                <a:spcPct val="108000"/>
              </a:lnSpc>
              <a:spcBef>
                <a:spcPts val="800"/>
              </a:spcBef>
              <a:spcAft>
                <a:spcPts val="0"/>
              </a:spcAft>
              <a:buClr>
                <a:srgbClr val="FF0000"/>
              </a:buClr>
              <a:buNone/>
              <a:defRPr/>
            </a:pPr>
            <a:r>
              <a:rPr lang="vi-VN" sz="1900" b="1" kern="0" smtClean="0">
                <a:solidFill>
                  <a:srgbClr val="FF0000"/>
                </a:solidFill>
                <a:latin typeface="Arial" charset="0"/>
              </a:rPr>
              <a:t>đ</a:t>
            </a:r>
            <a:r>
              <a:rPr lang="vi-VN" sz="1900" b="1" kern="0">
                <a:solidFill>
                  <a:srgbClr val="FF0000"/>
                </a:solidFill>
                <a:latin typeface="Arial" charset="0"/>
              </a:rPr>
              <a:t>)</a:t>
            </a:r>
            <a:r>
              <a:rPr lang="vi-VN" sz="1900" b="1" kern="0">
                <a:solidFill>
                  <a:srgbClr val="0000FF"/>
                </a:solidFill>
                <a:latin typeface="Arial" charset="0"/>
              </a:rPr>
              <a:t> </a:t>
            </a:r>
            <a:r>
              <a:rPr lang="en-US" sz="1900" b="1" kern="0" smtClean="0">
                <a:solidFill>
                  <a:srgbClr val="0000FF"/>
                </a:solidFill>
                <a:latin typeface="Arial" charset="0"/>
              </a:rPr>
              <a:t>  </a:t>
            </a:r>
            <a:r>
              <a:rPr lang="vi-VN" sz="1900" b="1" kern="0" smtClean="0">
                <a:solidFill>
                  <a:srgbClr val="0000FF"/>
                </a:solidFill>
                <a:latin typeface="Arial" charset="0"/>
              </a:rPr>
              <a:t>Quyết </a:t>
            </a:r>
            <a:r>
              <a:rPr lang="vi-VN" sz="1900" b="1" kern="0">
                <a:solidFill>
                  <a:srgbClr val="0000FF"/>
                </a:solidFill>
                <a:latin typeface="Arial" charset="0"/>
              </a:rPr>
              <a:t>định ban hành, sửa đổi, bổ sung quy chế tài chính; thông qua nội dung liên quan đến tài chính, tài sản trong quy chế tổ chức và hoạt động của nhà </a:t>
            </a:r>
            <a:r>
              <a:rPr lang="vi-VN" sz="1900" b="1" kern="0" smtClean="0">
                <a:solidFill>
                  <a:srgbClr val="0000FF"/>
                </a:solidFill>
                <a:latin typeface="Arial" charset="0"/>
              </a:rPr>
              <a:t>trường;</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5"/>
              <a:defRPr/>
            </a:pPr>
            <a:r>
              <a:rPr lang="vi-VN" sz="1900" b="1" kern="0" smtClean="0">
                <a:solidFill>
                  <a:srgbClr val="0000FF"/>
                </a:solidFill>
                <a:latin typeface="Arial" charset="0"/>
              </a:rPr>
              <a:t>Góp </a:t>
            </a:r>
            <a:r>
              <a:rPr lang="vi-VN" sz="1900" b="1" kern="0">
                <a:solidFill>
                  <a:srgbClr val="0000FF"/>
                </a:solidFill>
                <a:latin typeface="Arial" charset="0"/>
              </a:rPr>
              <a:t>vốn đầy đủ, đúng hạn, giám sát việc góp vốn vào nhà trường theo đề án thành lập; </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7"/>
              <a:defRPr/>
            </a:pPr>
            <a:r>
              <a:rPr lang="vi-VN" sz="1900" b="1" kern="0" smtClean="0">
                <a:solidFill>
                  <a:srgbClr val="0000FF"/>
                </a:solidFill>
                <a:latin typeface="Arial" charset="0"/>
              </a:rPr>
              <a:t>Xem </a:t>
            </a:r>
            <a:r>
              <a:rPr lang="vi-VN" sz="1900" b="1" kern="0">
                <a:solidFill>
                  <a:srgbClr val="0000FF"/>
                </a:solidFill>
                <a:latin typeface="Arial" charset="0"/>
              </a:rPr>
              <a:t>xét, xử lý vi phạm gây thiệt hại của hội đồng trường theo quy định của pháp luật, quy chế tổ chức và hoạt động của nhà </a:t>
            </a:r>
            <a:r>
              <a:rPr lang="vi-VN" sz="1900" b="1" kern="0" smtClean="0">
                <a:solidFill>
                  <a:srgbClr val="0000FF"/>
                </a:solidFill>
                <a:latin typeface="Arial" charset="0"/>
              </a:rPr>
              <a:t>trường;</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7"/>
              <a:defRPr/>
            </a:pPr>
            <a:r>
              <a:rPr lang="vi-VN" sz="1900" b="1" kern="0" spc="-30" smtClean="0">
                <a:solidFill>
                  <a:srgbClr val="0000FF"/>
                </a:solidFill>
                <a:latin typeface="Arial" charset="0"/>
              </a:rPr>
              <a:t>Quyết </a:t>
            </a:r>
            <a:r>
              <a:rPr lang="vi-VN" sz="1900" b="1" kern="0" spc="-30">
                <a:solidFill>
                  <a:srgbClr val="0000FF"/>
                </a:solidFill>
                <a:latin typeface="Arial" charset="0"/>
              </a:rPr>
              <a:t>định tổ chức lại, giải thể nhà trường theo quy định của pháp </a:t>
            </a:r>
            <a:r>
              <a:rPr lang="vi-VN" sz="1900" b="1" kern="0" spc="-30" smtClean="0">
                <a:solidFill>
                  <a:srgbClr val="0000FF"/>
                </a:solidFill>
                <a:latin typeface="Arial" charset="0"/>
              </a:rPr>
              <a:t>luật;</a:t>
            </a:r>
            <a:endParaRPr lang="en-US" sz="1900" b="1" kern="0" spc="-3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7"/>
              <a:defRPr/>
            </a:pPr>
            <a:r>
              <a:rPr lang="vi-VN" sz="1900" b="1" kern="0" smtClean="0">
                <a:solidFill>
                  <a:srgbClr val="0000FF"/>
                </a:solidFill>
                <a:latin typeface="Arial" charset="0"/>
              </a:rPr>
              <a:t>Công </a:t>
            </a:r>
            <a:r>
              <a:rPr lang="vi-VN" sz="1900" b="1" kern="0">
                <a:solidFill>
                  <a:srgbClr val="0000FF"/>
                </a:solidFill>
                <a:latin typeface="Arial" charset="0"/>
              </a:rPr>
              <a:t>khai danh sách tổ chức và cá nhân góp vốn đầu tư trên trang thông tin điện tử của nhà </a:t>
            </a:r>
            <a:r>
              <a:rPr lang="vi-VN" sz="1900" b="1" kern="0" smtClean="0">
                <a:solidFill>
                  <a:srgbClr val="0000FF"/>
                </a:solidFill>
                <a:latin typeface="Arial" charset="0"/>
              </a:rPr>
              <a:t>trường;</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11"/>
              <a:defRPr/>
            </a:pPr>
            <a:r>
              <a:rPr lang="vi-VN" sz="1900" b="1" kern="0" smtClean="0">
                <a:solidFill>
                  <a:srgbClr val="0000FF"/>
                </a:solidFill>
                <a:latin typeface="Arial" charset="0"/>
              </a:rPr>
              <a:t>Nhà </a:t>
            </a:r>
            <a:r>
              <a:rPr lang="vi-VN" sz="1900" b="1" kern="0">
                <a:solidFill>
                  <a:srgbClr val="0000FF"/>
                </a:solidFill>
                <a:latin typeface="Arial" charset="0"/>
              </a:rPr>
              <a:t>đầu tư thành lập trường tư thục hoạt động không vì lợi nhuận được vinh danh về công lao góp vốn đầu tư thành lập, xây dựng và phát triển trường</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1120258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tám</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quy </a:t>
            </a:r>
            <a:r>
              <a:rPr lang="vi-VN" sz="2400" b="1">
                <a:solidFill>
                  <a:srgbClr val="FF0000"/>
                </a:solidFill>
                <a:latin typeface="Arial" panose="020B0604020202020204" pitchFamily="34" charset="0"/>
                <a:cs typeface="Arial" panose="020B0604020202020204" pitchFamily="34" charset="0"/>
              </a:rPr>
              <a:t>định về nhà đầu tư trong lĩnh vực giáo dục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lnSpc>
                <a:spcPct val="114000"/>
              </a:lnSpc>
              <a:spcBef>
                <a:spcPts val="1200"/>
              </a:spcBef>
              <a:spcAft>
                <a:spcPts val="0"/>
              </a:spcAft>
              <a:buClr>
                <a:srgbClr val="FF0000"/>
              </a:buClr>
              <a:buFont typeface="Wingdings" pitchFamily="2" charset="2"/>
              <a:buChar char="v"/>
              <a:defRPr/>
            </a:pPr>
            <a:r>
              <a:rPr lang="nl-NL" sz="2200" b="1" kern="0" smtClean="0">
                <a:solidFill>
                  <a:srgbClr val="FF0000"/>
                </a:solidFill>
                <a:latin typeface="Arial" charset="0"/>
              </a:rPr>
              <a:t>Điều </a:t>
            </a:r>
            <a:r>
              <a:rPr lang="nl-NL" sz="2200" b="1" kern="0">
                <a:solidFill>
                  <a:srgbClr val="FF0000"/>
                </a:solidFill>
                <a:latin typeface="Arial" charset="0"/>
              </a:rPr>
              <a:t>54. Nhà đầu tư </a:t>
            </a:r>
            <a:endParaRPr lang="nl-NL" sz="2200" b="1" kern="0" smtClea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nl-NL" sz="2200" b="1" kern="0" smtClean="0">
                <a:solidFill>
                  <a:srgbClr val="FF3399"/>
                </a:solidFill>
                <a:latin typeface="Arial" charset="0"/>
              </a:rPr>
              <a:t>Nhà </a:t>
            </a:r>
            <a:r>
              <a:rPr lang="nl-NL" sz="2200" b="1" kern="0">
                <a:solidFill>
                  <a:srgbClr val="FF3399"/>
                </a:solidFill>
                <a:latin typeface="Arial" charset="0"/>
              </a:rPr>
              <a:t>đầu tư thành lập cơ sở giáo dục tư thục </a:t>
            </a:r>
            <a:r>
              <a:rPr lang="nl-NL" sz="2200" b="1" kern="0">
                <a:solidFill>
                  <a:srgbClr val="0000FF"/>
                </a:solidFill>
                <a:latin typeface="Arial" charset="0"/>
              </a:rPr>
              <a:t>được lựa chọn một trong các phương thức sau </a:t>
            </a:r>
            <a:r>
              <a:rPr lang="nl-NL" sz="2200" b="1" kern="0" smtClean="0">
                <a:solidFill>
                  <a:srgbClr val="0000FF"/>
                </a:solidFill>
                <a:latin typeface="Arial" charset="0"/>
              </a:rPr>
              <a:t>đây:</a:t>
            </a:r>
          </a:p>
          <a:p>
            <a:pPr marL="565150" indent="-457200" algn="just" eaLnBrk="1" hangingPunct="1">
              <a:lnSpc>
                <a:spcPct val="114000"/>
              </a:lnSpc>
              <a:spcBef>
                <a:spcPts val="1200"/>
              </a:spcBef>
              <a:spcAft>
                <a:spcPts val="0"/>
              </a:spcAft>
              <a:buClr>
                <a:srgbClr val="FF0000"/>
              </a:buClr>
              <a:buFont typeface="+mj-lt"/>
              <a:buAutoNum type="alphaLcParenR"/>
              <a:defRPr/>
            </a:pPr>
            <a:r>
              <a:rPr lang="nl-NL" sz="2200" b="1" kern="0" smtClean="0">
                <a:solidFill>
                  <a:srgbClr val="0000FF"/>
                </a:solidFill>
                <a:latin typeface="Arial" charset="0"/>
              </a:rPr>
              <a:t>Đầu </a:t>
            </a:r>
            <a:r>
              <a:rPr lang="nl-NL" sz="2200" b="1" kern="0">
                <a:solidFill>
                  <a:srgbClr val="0000FF"/>
                </a:solidFill>
                <a:latin typeface="Arial" charset="0"/>
              </a:rPr>
              <a:t>tư thành lập tổ chức kinh tế theo quy định của Luật Đầu tư, Luật Doanh nghiệp để tổ chức kinh tế thành lập cơ sở giáo dục tư thục theo quy định của Luật </a:t>
            </a:r>
            <a:r>
              <a:rPr lang="nl-NL" sz="2200" b="1" kern="0" smtClean="0">
                <a:solidFill>
                  <a:srgbClr val="0000FF"/>
                </a:solidFill>
                <a:latin typeface="Arial" charset="0"/>
              </a:rPr>
              <a:t>này;</a:t>
            </a:r>
          </a:p>
          <a:p>
            <a:pPr marL="565150" indent="-457200" algn="just" eaLnBrk="1" hangingPunct="1">
              <a:lnSpc>
                <a:spcPct val="114000"/>
              </a:lnSpc>
              <a:spcBef>
                <a:spcPts val="1200"/>
              </a:spcBef>
              <a:spcAft>
                <a:spcPts val="0"/>
              </a:spcAft>
              <a:buClr>
                <a:srgbClr val="FF0000"/>
              </a:buClr>
              <a:buFont typeface="+mj-lt"/>
              <a:buAutoNum type="alphaLcParenR"/>
              <a:defRPr/>
            </a:pPr>
            <a:r>
              <a:rPr lang="nl-NL" sz="2200" b="1" kern="0" smtClean="0">
                <a:solidFill>
                  <a:srgbClr val="0000FF"/>
                </a:solidFill>
                <a:latin typeface="Arial" charset="0"/>
              </a:rPr>
              <a:t>Trực </a:t>
            </a:r>
            <a:r>
              <a:rPr lang="nl-NL" sz="2200" b="1" kern="0">
                <a:solidFill>
                  <a:srgbClr val="0000FF"/>
                </a:solidFill>
                <a:latin typeface="Arial" charset="0"/>
              </a:rPr>
              <a:t>tiếp đầu tư thành lập cơ sở giáo dục tư thục theo quy định của Luật này</a:t>
            </a:r>
            <a:r>
              <a:rPr lang="nl-NL" sz="2200" b="1" kern="0" smtClean="0">
                <a:solidFill>
                  <a:srgbClr val="0000FF"/>
                </a:solidFill>
                <a:latin typeface="Arial" charset="0"/>
              </a:rPr>
              <a:t>.</a:t>
            </a:r>
            <a:endParaRPr lang="vi-VN" sz="2200" b="1" kern="0">
              <a:solidFill>
                <a:srgbClr val="0000FF"/>
              </a:solidFill>
              <a:latin typeface="Arial" charset="0"/>
            </a:endParaRPr>
          </a:p>
        </p:txBody>
      </p:sp>
    </p:spTree>
    <p:extLst>
      <p:ext uri="{BB962C8B-B14F-4D97-AF65-F5344CB8AC3E}">
        <p14:creationId xmlns:p14="http://schemas.microsoft.com/office/powerpoint/2010/main" val="6633199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chín</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quy </a:t>
            </a:r>
            <a:r>
              <a:rPr lang="vi-VN" sz="2400" b="1">
                <a:solidFill>
                  <a:srgbClr val="FF0000"/>
                </a:solidFill>
                <a:latin typeface="Arial" panose="020B0604020202020204" pitchFamily="34" charset="0"/>
                <a:cs typeface="Arial" panose="020B0604020202020204" pitchFamily="34" charset="0"/>
              </a:rPr>
              <a:t>định về đầu tư và tài chính cho giáo dục</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5000"/>
              </a:lnSpc>
              <a:spcBef>
                <a:spcPts val="600"/>
              </a:spcBef>
              <a:spcAft>
                <a:spcPts val="0"/>
              </a:spcAft>
              <a:buClr>
                <a:srgbClr val="FF0000"/>
              </a:buClr>
              <a:buFont typeface="Wingdings" panose="05000000000000000000"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96. Ngân sách nhà nước đầu tư cho giáo dục</a:t>
            </a:r>
            <a:endParaRPr lang="en-US" sz="1900" b="1" kern="0">
              <a:solidFill>
                <a:srgbClr val="FF0000"/>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Nhà </a:t>
            </a:r>
            <a:r>
              <a:rPr lang="vi-VN" sz="1900" b="1" kern="0">
                <a:solidFill>
                  <a:srgbClr val="0000FF"/>
                </a:solidFill>
                <a:latin typeface="Arial" charset="0"/>
              </a:rPr>
              <a:t>nước ưu tiên hàng đầu cho việc bố trí ngân sách giáo dục, bảo đảm ngân sách nhà nước </a:t>
            </a:r>
            <a:r>
              <a:rPr lang="vi-VN" sz="1900" b="1" kern="0">
                <a:solidFill>
                  <a:srgbClr val="FF3399"/>
                </a:solidFill>
                <a:latin typeface="Arial" charset="0"/>
              </a:rPr>
              <a:t>chi cho giáo dục, đào tạo tối thiểu là 20% tổng chi ngân sách nhà </a:t>
            </a:r>
            <a:r>
              <a:rPr lang="vi-VN" sz="1900" b="1" kern="0" smtClean="0">
                <a:solidFill>
                  <a:srgbClr val="FF3399"/>
                </a:solidFill>
                <a:latin typeface="Arial" charset="0"/>
              </a:rPr>
              <a:t>nước.</a:t>
            </a:r>
            <a:endParaRPr lang="en-US" sz="1900" b="1" kern="0" smtClean="0">
              <a:solidFill>
                <a:srgbClr val="FF3399"/>
              </a:solidFill>
              <a:latin typeface="Arial" charset="0"/>
            </a:endParaRPr>
          </a:p>
          <a:p>
            <a:pPr marL="565150" indent="-450850" algn="just" eaLnBrk="1" hangingPunct="1">
              <a:lnSpc>
                <a:spcPct val="105000"/>
              </a:lnSpc>
              <a:spcBef>
                <a:spcPts val="600"/>
              </a:spcBef>
              <a:spcAft>
                <a:spcPts val="0"/>
              </a:spcAft>
              <a:buClr>
                <a:srgbClr val="FF0000"/>
              </a:buClr>
              <a:buFont typeface="Wingdings"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95. Nguồn tài chính đầu tư cho giáo </a:t>
            </a:r>
            <a:r>
              <a:rPr lang="vi-VN" sz="1900" b="1" kern="0" smtClean="0">
                <a:solidFill>
                  <a:srgbClr val="FF0000"/>
                </a:solidFill>
                <a:latin typeface="Arial" charset="0"/>
              </a:rPr>
              <a:t>dục</a:t>
            </a:r>
            <a:endParaRPr lang="en-US" sz="1900" b="1" kern="0" smtClean="0">
              <a:solidFill>
                <a:srgbClr val="FF0000"/>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Ngân </a:t>
            </a:r>
            <a:r>
              <a:rPr lang="vi-VN" sz="1900" b="1" kern="0">
                <a:solidFill>
                  <a:srgbClr val="0000FF"/>
                </a:solidFill>
                <a:latin typeface="Arial" charset="0"/>
              </a:rPr>
              <a:t>sách nhà </a:t>
            </a:r>
            <a:r>
              <a:rPr lang="vi-VN" sz="1900" b="1" kern="0" smtClean="0">
                <a:solidFill>
                  <a:srgbClr val="0000FF"/>
                </a:solidFill>
                <a:latin typeface="Arial" charset="0"/>
              </a:rPr>
              <a:t>nước;</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Nguồn </a:t>
            </a:r>
            <a:r>
              <a:rPr lang="vi-VN" sz="1900" b="1" kern="0">
                <a:solidFill>
                  <a:srgbClr val="0000FF"/>
                </a:solidFill>
                <a:latin typeface="Arial" charset="0"/>
              </a:rPr>
              <a:t>vốn đầu tư hợp pháp của tổ chức, cá nhân trong nước và nước </a:t>
            </a:r>
            <a:r>
              <a:rPr lang="vi-VN" sz="1900" b="1" kern="0" smtClean="0">
                <a:solidFill>
                  <a:srgbClr val="0000FF"/>
                </a:solidFill>
                <a:latin typeface="Arial" charset="0"/>
              </a:rPr>
              <a:t>ngoài;</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Nguồn </a:t>
            </a:r>
            <a:r>
              <a:rPr lang="vi-VN" sz="1900" b="1" kern="0">
                <a:solidFill>
                  <a:srgbClr val="0000FF"/>
                </a:solidFill>
                <a:latin typeface="Arial" charset="0"/>
              </a:rPr>
              <a:t>thu từ dịch vụ </a:t>
            </a:r>
            <a:r>
              <a:rPr lang="en-US" sz="1900" b="1" kern="0" smtClean="0">
                <a:solidFill>
                  <a:srgbClr val="0000FF"/>
                </a:solidFill>
                <a:latin typeface="Arial" charset="0"/>
              </a:rPr>
              <a:t>GDĐT</a:t>
            </a:r>
            <a:r>
              <a:rPr lang="vi-VN" sz="1900" b="1" kern="0" smtClean="0">
                <a:solidFill>
                  <a:srgbClr val="0000FF"/>
                </a:solidFill>
                <a:latin typeface="Arial" charset="0"/>
              </a:rPr>
              <a:t>, </a:t>
            </a:r>
            <a:r>
              <a:rPr lang="en-US" sz="1900" b="1" kern="0" smtClean="0">
                <a:solidFill>
                  <a:srgbClr val="0000FF"/>
                </a:solidFill>
                <a:latin typeface="Arial" charset="0"/>
              </a:rPr>
              <a:t>KHCN</a:t>
            </a:r>
            <a:r>
              <a:rPr lang="vi-VN" sz="1900" b="1" kern="0" smtClean="0">
                <a:solidFill>
                  <a:srgbClr val="0000FF"/>
                </a:solidFill>
                <a:latin typeface="Arial" charset="0"/>
              </a:rPr>
              <a:t>; </a:t>
            </a:r>
            <a:r>
              <a:rPr lang="vi-VN" sz="1900" b="1" kern="0">
                <a:solidFill>
                  <a:srgbClr val="0000FF"/>
                </a:solidFill>
                <a:latin typeface="Arial" charset="0"/>
              </a:rPr>
              <a:t>dịch vụ phục vụ, hỗ trợ hoạt động giáo dục của cơ sở giáo dục; nguồn thu từ hoạt động sản xuất, kinh doanh; lãi tiền gửi ngân hàng và nguồn thu hợp pháp khác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Kinh </a:t>
            </a:r>
            <a:r>
              <a:rPr lang="vi-VN" sz="1900" b="1" kern="0">
                <a:solidFill>
                  <a:srgbClr val="0000FF"/>
                </a:solidFill>
                <a:latin typeface="Arial" charset="0"/>
              </a:rPr>
              <a:t>phí đặt hàng, giao nhiệm vụ của Nhà </a:t>
            </a:r>
            <a:r>
              <a:rPr lang="vi-VN" sz="1900" b="1" kern="0" smtClean="0">
                <a:solidFill>
                  <a:srgbClr val="0000FF"/>
                </a:solidFill>
                <a:latin typeface="Arial" charset="0"/>
              </a:rPr>
              <a:t>nước;</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Nguồn </a:t>
            </a:r>
            <a:r>
              <a:rPr lang="vi-VN" sz="1900" b="1" kern="0">
                <a:solidFill>
                  <a:srgbClr val="0000FF"/>
                </a:solidFill>
                <a:latin typeface="Arial" charset="0"/>
              </a:rPr>
              <a:t>vốn </a:t>
            </a:r>
            <a:r>
              <a:rPr lang="vi-VN" sz="1900" b="1" kern="0" smtClean="0">
                <a:solidFill>
                  <a:srgbClr val="0000FF"/>
                </a:solidFill>
                <a:latin typeface="Arial" charset="0"/>
              </a:rPr>
              <a:t>vay;</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Nguồn </a:t>
            </a:r>
            <a:r>
              <a:rPr lang="vi-VN" sz="1900" b="1" kern="0">
                <a:solidFill>
                  <a:srgbClr val="0000FF"/>
                </a:solidFill>
                <a:latin typeface="Arial" charset="0"/>
              </a:rPr>
              <a:t>tài trợ, viện trợ, tặng cho của các tổ chức, cá nhân trong nước và nước ngoài</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331580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chín</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quy </a:t>
            </a:r>
            <a:r>
              <a:rPr lang="vi-VN" sz="2400" b="1">
                <a:solidFill>
                  <a:srgbClr val="FF0000"/>
                </a:solidFill>
                <a:latin typeface="Arial" panose="020B0604020202020204" pitchFamily="34" charset="0"/>
                <a:cs typeface="Arial" panose="020B0604020202020204" pitchFamily="34" charset="0"/>
              </a:rPr>
              <a:t>định về đầu tư và tài chính cho giáo dục</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5000"/>
              </a:lnSpc>
              <a:spcBef>
                <a:spcPts val="600"/>
              </a:spcBef>
              <a:spcAft>
                <a:spcPts val="0"/>
              </a:spcAft>
              <a:buClr>
                <a:srgbClr val="FF0000"/>
              </a:buClr>
              <a:buFont typeface="Wingdings" panose="05000000000000000000"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101. Chế độ tài chính đối với cơ sở giáo dục </a:t>
            </a:r>
            <a:endParaRPr lang="en-US" sz="1900" b="1" kern="0">
              <a:solidFill>
                <a:srgbClr val="FF0000"/>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CSGD </a:t>
            </a:r>
            <a:r>
              <a:rPr lang="vi-VN" sz="1900" b="1" kern="0" smtClean="0">
                <a:solidFill>
                  <a:srgbClr val="0000FF"/>
                </a:solidFill>
                <a:latin typeface="Arial" charset="0"/>
              </a:rPr>
              <a:t>công </a:t>
            </a:r>
            <a:r>
              <a:rPr lang="vi-VN" sz="1900" b="1" kern="0">
                <a:solidFill>
                  <a:srgbClr val="0000FF"/>
                </a:solidFill>
                <a:latin typeface="Arial" charset="0"/>
              </a:rPr>
              <a:t>lập thực hiện quản lý các khoản thu, chi tài chính, quản lý sử dụng tài sản theo quy định của Luật </a:t>
            </a:r>
            <a:r>
              <a:rPr lang="en-US" sz="1900" b="1" kern="0" smtClean="0">
                <a:solidFill>
                  <a:srgbClr val="0000FF"/>
                </a:solidFill>
                <a:latin typeface="Arial" charset="0"/>
              </a:rPr>
              <a:t>NSNN</a:t>
            </a:r>
            <a:r>
              <a:rPr lang="vi-VN" sz="1900" b="1" kern="0" smtClean="0">
                <a:solidFill>
                  <a:srgbClr val="0000FF"/>
                </a:solidFill>
                <a:latin typeface="Arial" charset="0"/>
              </a:rPr>
              <a:t>, </a:t>
            </a:r>
            <a:r>
              <a:rPr lang="vi-VN" sz="1900" b="1" kern="0">
                <a:solidFill>
                  <a:srgbClr val="0000FF"/>
                </a:solidFill>
                <a:latin typeface="Arial" charset="0"/>
              </a:rPr>
              <a:t>Luật Quản lý sử dụng tài sản công và quy định khác của pháp luật có liên quan; thực hiện chế độ kế toán, kiểm toán, thuế và công khai tài chính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CSGD </a:t>
            </a:r>
            <a:r>
              <a:rPr lang="vi-VN" sz="1900" b="1" kern="0" smtClean="0">
                <a:solidFill>
                  <a:srgbClr val="0000FF"/>
                </a:solidFill>
                <a:latin typeface="Arial" charset="0"/>
              </a:rPr>
              <a:t>dân </a:t>
            </a:r>
            <a:r>
              <a:rPr lang="vi-VN" sz="1900" b="1" kern="0">
                <a:solidFill>
                  <a:srgbClr val="0000FF"/>
                </a:solidFill>
                <a:latin typeface="Arial" charset="0"/>
              </a:rPr>
              <a:t>lập, cơ sở giáo dục tư thục hoạt động theo nguyên tắc tự chủ về tài chính, thực hiện chế độ kế toán, kiểm toán, thuế, định giá tài sản và công khai tài chính theo quy định của pháp luật. Khoản thu của </a:t>
            </a:r>
            <a:r>
              <a:rPr lang="en-US" sz="1900" b="1" kern="0" smtClean="0">
                <a:solidFill>
                  <a:srgbClr val="0000FF"/>
                </a:solidFill>
                <a:latin typeface="Arial" charset="0"/>
              </a:rPr>
              <a:t>CSGD </a:t>
            </a:r>
            <a:r>
              <a:rPr lang="vi-VN" sz="1900" b="1" kern="0" smtClean="0">
                <a:solidFill>
                  <a:srgbClr val="0000FF"/>
                </a:solidFill>
                <a:latin typeface="Arial" charset="0"/>
              </a:rPr>
              <a:t>dân </a:t>
            </a:r>
            <a:r>
              <a:rPr lang="vi-VN" sz="1900" b="1" kern="0">
                <a:solidFill>
                  <a:srgbClr val="0000FF"/>
                </a:solidFill>
                <a:latin typeface="Arial" charset="0"/>
              </a:rPr>
              <a:t>lập, </a:t>
            </a:r>
            <a:r>
              <a:rPr lang="en-US" sz="1900" b="1" kern="0" smtClean="0">
                <a:solidFill>
                  <a:srgbClr val="0000FF"/>
                </a:solidFill>
                <a:latin typeface="Arial" charset="0"/>
              </a:rPr>
              <a:t>CSGD </a:t>
            </a:r>
            <a:r>
              <a:rPr lang="vi-VN" sz="1900" b="1" kern="0" smtClean="0">
                <a:solidFill>
                  <a:srgbClr val="0000FF"/>
                </a:solidFill>
                <a:latin typeface="Arial" charset="0"/>
              </a:rPr>
              <a:t>tư </a:t>
            </a:r>
            <a:r>
              <a:rPr lang="vi-VN" sz="1900" b="1" kern="0">
                <a:solidFill>
                  <a:srgbClr val="0000FF"/>
                </a:solidFill>
                <a:latin typeface="Arial" charset="0"/>
              </a:rPr>
              <a:t>thục được dùng để chi cho các hoạt động của </a:t>
            </a:r>
            <a:r>
              <a:rPr lang="en-US" sz="1900" b="1" kern="0" smtClean="0">
                <a:solidFill>
                  <a:srgbClr val="0000FF"/>
                </a:solidFill>
                <a:latin typeface="Arial" charset="0"/>
              </a:rPr>
              <a:t>CSGD</a:t>
            </a:r>
            <a:r>
              <a:rPr lang="vi-VN" sz="1900" b="1" kern="0" smtClean="0">
                <a:solidFill>
                  <a:srgbClr val="0000FF"/>
                </a:solidFill>
                <a:latin typeface="Arial" charset="0"/>
              </a:rPr>
              <a:t>, </a:t>
            </a:r>
            <a:r>
              <a:rPr lang="vi-VN" sz="1900" b="1" kern="0">
                <a:solidFill>
                  <a:srgbClr val="0000FF"/>
                </a:solidFill>
                <a:latin typeface="Arial" charset="0"/>
              </a:rPr>
              <a:t>thực hiện nghĩa vụ đối với </a:t>
            </a:r>
            <a:r>
              <a:rPr lang="en-US" sz="1900" b="1" kern="0" smtClean="0">
                <a:solidFill>
                  <a:srgbClr val="0000FF"/>
                </a:solidFill>
                <a:latin typeface="Arial" charset="0"/>
              </a:rPr>
              <a:t>NSNN</a:t>
            </a:r>
            <a:r>
              <a:rPr lang="vi-VN" sz="1900" b="1" kern="0" smtClean="0">
                <a:solidFill>
                  <a:srgbClr val="0000FF"/>
                </a:solidFill>
                <a:latin typeface="Arial" charset="0"/>
              </a:rPr>
              <a:t>, </a:t>
            </a:r>
            <a:r>
              <a:rPr lang="vi-VN" sz="1900" b="1" kern="0">
                <a:solidFill>
                  <a:srgbClr val="0000FF"/>
                </a:solidFill>
                <a:latin typeface="Arial" charset="0"/>
              </a:rPr>
              <a:t>thiết lập quỹ đầu tư phát triển và các quỹ khác của </a:t>
            </a:r>
            <a:r>
              <a:rPr lang="en-US" sz="1900" b="1" kern="0" smtClean="0">
                <a:solidFill>
                  <a:srgbClr val="0000FF"/>
                </a:solidFill>
                <a:latin typeface="Arial" charset="0"/>
              </a:rPr>
              <a:t>CSGD</a:t>
            </a:r>
            <a:r>
              <a:rPr lang="vi-VN" sz="1900" b="1" kern="0" smtClean="0">
                <a:solidFill>
                  <a:srgbClr val="0000FF"/>
                </a:solidFill>
                <a:latin typeface="Arial" charset="0"/>
              </a:rPr>
              <a:t>, </a:t>
            </a:r>
            <a:r>
              <a:rPr lang="vi-VN" sz="1900" b="1" kern="0">
                <a:solidFill>
                  <a:srgbClr val="0000FF"/>
                </a:solidFill>
                <a:latin typeface="Arial" charset="0"/>
              </a:rPr>
              <a:t>phần còn lại được phân chia cho nhà đầu tư theo tỷ lệ vốn góp, trừ </a:t>
            </a:r>
            <a:r>
              <a:rPr lang="en-US" sz="1900" b="1" kern="0" smtClean="0">
                <a:solidFill>
                  <a:srgbClr val="0000FF"/>
                </a:solidFill>
                <a:latin typeface="Arial" charset="0"/>
              </a:rPr>
              <a:t>CSGD </a:t>
            </a:r>
            <a:r>
              <a:rPr lang="vi-VN" sz="1900" b="1" kern="0" smtClean="0">
                <a:solidFill>
                  <a:srgbClr val="0000FF"/>
                </a:solidFill>
                <a:latin typeface="Arial" charset="0"/>
              </a:rPr>
              <a:t>hoạt </a:t>
            </a:r>
            <a:r>
              <a:rPr lang="vi-VN" sz="1900" b="1" kern="0">
                <a:solidFill>
                  <a:srgbClr val="0000FF"/>
                </a:solidFill>
                <a:latin typeface="Arial" charset="0"/>
              </a:rPr>
              <a:t>động không vì </a:t>
            </a:r>
            <a:r>
              <a:rPr lang="en-US" sz="1900" b="1" kern="0" smtClean="0">
                <a:solidFill>
                  <a:srgbClr val="0000FF"/>
                </a:solidFill>
                <a:latin typeface="Arial" charset="0"/>
              </a:rPr>
              <a:t/>
            </a:r>
            <a:br>
              <a:rPr lang="en-US" sz="1900" b="1" kern="0" smtClean="0">
                <a:solidFill>
                  <a:srgbClr val="0000FF"/>
                </a:solidFill>
                <a:latin typeface="Arial" charset="0"/>
              </a:rPr>
            </a:br>
            <a:r>
              <a:rPr lang="vi-VN" sz="1900" b="1" kern="0" smtClean="0">
                <a:solidFill>
                  <a:srgbClr val="0000FF"/>
                </a:solidFill>
                <a:latin typeface="Arial" charset="0"/>
              </a:rPr>
              <a:t>lợi nhuận.</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CSGD </a:t>
            </a:r>
            <a:r>
              <a:rPr lang="vi-VN" sz="1900" b="1" kern="0" smtClean="0">
                <a:solidFill>
                  <a:srgbClr val="0000FF"/>
                </a:solidFill>
                <a:latin typeface="Arial" charset="0"/>
              </a:rPr>
              <a:t>phải </a:t>
            </a:r>
            <a:r>
              <a:rPr lang="vi-VN" sz="1900" b="1" kern="0">
                <a:solidFill>
                  <a:srgbClr val="0000FF"/>
                </a:solidFill>
                <a:latin typeface="Arial" charset="0"/>
              </a:rPr>
              <a:t>công bố công khai chi phí của dịch vụ </a:t>
            </a:r>
            <a:r>
              <a:rPr lang="en-US" sz="1900" b="1" kern="0" smtClean="0">
                <a:solidFill>
                  <a:srgbClr val="0000FF"/>
                </a:solidFill>
                <a:latin typeface="Arial" charset="0"/>
              </a:rPr>
              <a:t>GDĐT </a:t>
            </a:r>
            <a:r>
              <a:rPr lang="vi-VN" sz="1900" b="1" kern="0" smtClean="0">
                <a:solidFill>
                  <a:srgbClr val="0000FF"/>
                </a:solidFill>
                <a:latin typeface="Arial" charset="0"/>
              </a:rPr>
              <a:t>và </a:t>
            </a:r>
            <a:r>
              <a:rPr lang="vi-VN" sz="1900" b="1" kern="0">
                <a:solidFill>
                  <a:srgbClr val="0000FF"/>
                </a:solidFill>
                <a:latin typeface="Arial" charset="0"/>
              </a:rPr>
              <a:t>mức thu phí cho từng năm học đối với </a:t>
            </a:r>
            <a:r>
              <a:rPr lang="en-US" sz="1900" b="1" kern="0" smtClean="0">
                <a:solidFill>
                  <a:srgbClr val="0000FF"/>
                </a:solidFill>
                <a:latin typeface="Arial" charset="0"/>
              </a:rPr>
              <a:t>GDMN</a:t>
            </a:r>
            <a:r>
              <a:rPr lang="vi-VN" sz="1900" b="1" kern="0" smtClean="0">
                <a:solidFill>
                  <a:srgbClr val="0000FF"/>
                </a:solidFill>
                <a:latin typeface="Arial" charset="0"/>
              </a:rPr>
              <a:t>, </a:t>
            </a:r>
            <a:r>
              <a:rPr lang="en-US" sz="1900" b="1" kern="0" smtClean="0">
                <a:solidFill>
                  <a:srgbClr val="0000FF"/>
                </a:solidFill>
                <a:latin typeface="Arial" charset="0"/>
              </a:rPr>
              <a:t>GDPT</a:t>
            </a:r>
            <a:r>
              <a:rPr lang="vi-VN" sz="1900" b="1" kern="0" smtClean="0">
                <a:solidFill>
                  <a:srgbClr val="0000FF"/>
                </a:solidFill>
                <a:latin typeface="Arial" charset="0"/>
              </a:rPr>
              <a:t>; </a:t>
            </a:r>
            <a:r>
              <a:rPr lang="vi-VN" sz="1900" b="1" kern="0">
                <a:solidFill>
                  <a:srgbClr val="0000FF"/>
                </a:solidFill>
                <a:latin typeface="Arial" charset="0"/>
              </a:rPr>
              <a:t>cho từng năm học và dự kiến cho cả khóa học đối với </a:t>
            </a:r>
            <a:r>
              <a:rPr lang="en-US" sz="1900" b="1" kern="0" smtClean="0">
                <a:solidFill>
                  <a:srgbClr val="0000FF"/>
                </a:solidFill>
                <a:latin typeface="Arial" charset="0"/>
              </a:rPr>
              <a:t>GDNN</a:t>
            </a:r>
            <a:r>
              <a:rPr lang="vi-VN" sz="1900" b="1" kern="0" smtClean="0">
                <a:solidFill>
                  <a:srgbClr val="0000FF"/>
                </a:solidFill>
                <a:latin typeface="Arial" charset="0"/>
              </a:rPr>
              <a:t>, </a:t>
            </a:r>
            <a:r>
              <a:rPr lang="en-US" sz="1900" b="1" kern="0" smtClean="0">
                <a:solidFill>
                  <a:srgbClr val="0000FF"/>
                </a:solidFill>
                <a:latin typeface="Arial" charset="0"/>
              </a:rPr>
              <a:t>GDĐH</a:t>
            </a:r>
            <a:r>
              <a:rPr lang="vi-VN" sz="1900" b="1" kern="0" smtClean="0">
                <a:solidFill>
                  <a:srgbClr val="0000FF"/>
                </a:solidFill>
                <a:latin typeface="Arial" charset="0"/>
              </a:rPr>
              <a:t>.</a:t>
            </a:r>
            <a:endParaRPr lang="en-US" sz="1900" b="1" ker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endParaRPr lang="vi-VN" sz="1900" b="1" kern="0">
              <a:solidFill>
                <a:srgbClr val="0000FF"/>
              </a:solidFill>
              <a:latin typeface="Arial" charset="0"/>
            </a:endParaRPr>
          </a:p>
        </p:txBody>
      </p:sp>
    </p:spTree>
    <p:extLst>
      <p:ext uri="{BB962C8B-B14F-4D97-AF65-F5344CB8AC3E}">
        <p14:creationId xmlns:p14="http://schemas.microsoft.com/office/powerpoint/2010/main" val="1722876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en-US" sz="2200" b="1" smtClean="0">
                <a:solidFill>
                  <a:srgbClr val="FF0000"/>
                </a:solidFill>
                <a:latin typeface="Arial" panose="020B0604020202020204" pitchFamily="34" charset="0"/>
                <a:cs typeface="Arial" panose="020B0604020202020204" pitchFamily="34" charset="0"/>
              </a:rPr>
              <a:t>DANH MỤC 05 NGHỊ ĐỊNH ĐANG SOẠN THẢO ĐỂ </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FF0000"/>
                </a:solidFill>
                <a:latin typeface="Arial" panose="020B0604020202020204" pitchFamily="34" charset="0"/>
                <a:cs typeface="Arial" panose="020B0604020202020204" pitchFamily="34" charset="0"/>
              </a:rPr>
              <a:t>HƯỚNG DẪN CHI TIẾT THI HÀNH LUẬT GIÁO DỤC 2019</a:t>
            </a:r>
            <a:endParaRPr lang="vi-VN"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Theo </a:t>
            </a:r>
            <a:r>
              <a:rPr lang="vi-VN" sz="2100" b="1" kern="0">
                <a:solidFill>
                  <a:srgbClr val="0000FF"/>
                </a:solidFill>
                <a:latin typeface="Arial" charset="0"/>
              </a:rPr>
              <a:t>đó, Bộ </a:t>
            </a:r>
            <a:r>
              <a:rPr lang="en-US" sz="2100" b="1" kern="0" smtClean="0">
                <a:solidFill>
                  <a:srgbClr val="0000FF"/>
                </a:solidFill>
                <a:latin typeface="Arial" charset="0"/>
              </a:rPr>
              <a:t>GDĐT </a:t>
            </a:r>
            <a:r>
              <a:rPr lang="vi-VN" sz="2100" b="1" kern="0" smtClean="0">
                <a:solidFill>
                  <a:srgbClr val="0000FF"/>
                </a:solidFill>
                <a:latin typeface="Arial" charset="0"/>
              </a:rPr>
              <a:t>được </a:t>
            </a:r>
            <a:r>
              <a:rPr lang="vi-VN" sz="2100" b="1" kern="0">
                <a:solidFill>
                  <a:srgbClr val="0000FF"/>
                </a:solidFill>
                <a:latin typeface="Arial" charset="0"/>
              </a:rPr>
              <a:t>giao chủ trì, phối hợp với các cơ quan liên quan soạn thảo 05 Nghị định của Chính </a:t>
            </a:r>
            <a:r>
              <a:rPr lang="vi-VN" sz="2100" b="1" kern="0" smtClean="0">
                <a:solidFill>
                  <a:srgbClr val="0000FF"/>
                </a:solidFill>
                <a:latin typeface="Arial" charset="0"/>
              </a:rPr>
              <a:t>phủ:</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Nghị </a:t>
            </a:r>
            <a:r>
              <a:rPr lang="vi-VN" sz="2100" b="1" kern="0">
                <a:solidFill>
                  <a:srgbClr val="0000FF"/>
                </a:solidFill>
                <a:latin typeface="Arial" charset="0"/>
              </a:rPr>
              <a:t>định quy định chi tiết một số điều của Luật Giáo </a:t>
            </a:r>
            <a:r>
              <a:rPr lang="vi-VN" sz="2100" b="1" kern="0" smtClean="0">
                <a:solidFill>
                  <a:srgbClr val="0000FF"/>
                </a:solidFill>
                <a:latin typeface="Arial" charset="0"/>
              </a:rPr>
              <a:t>dục.</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Nghị </a:t>
            </a:r>
            <a:r>
              <a:rPr lang="vi-VN" sz="2100" b="1" kern="0">
                <a:solidFill>
                  <a:srgbClr val="0000FF"/>
                </a:solidFill>
                <a:latin typeface="Arial" charset="0"/>
              </a:rPr>
              <a:t>định quy định lộ trình thực hiện nâng trình độ </a:t>
            </a:r>
            <a:r>
              <a:rPr lang="vi-VN" sz="2100" b="1" kern="0" smtClean="0">
                <a:solidFill>
                  <a:srgbClr val="0000FF"/>
                </a:solidFill>
                <a:latin typeface="Arial" charset="0"/>
              </a:rPr>
              <a:t>chuẩn </a:t>
            </a:r>
            <a:r>
              <a:rPr lang="vi-VN" sz="2100" b="1" kern="0">
                <a:solidFill>
                  <a:srgbClr val="0000FF"/>
                </a:solidFill>
                <a:latin typeface="Arial" charset="0"/>
              </a:rPr>
              <a:t>được đào tạo của giáo viên mầm non, tiểu học, trung học cơ </a:t>
            </a:r>
            <a:r>
              <a:rPr lang="vi-VN" sz="2100" b="1" kern="0" smtClean="0">
                <a:solidFill>
                  <a:srgbClr val="0000FF"/>
                </a:solidFill>
                <a:latin typeface="Arial" charset="0"/>
              </a:rPr>
              <a:t>sở.</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Nghị </a:t>
            </a:r>
            <a:r>
              <a:rPr lang="vi-VN" sz="2100" b="1" kern="0">
                <a:solidFill>
                  <a:srgbClr val="0000FF"/>
                </a:solidFill>
                <a:latin typeface="Arial" charset="0"/>
              </a:rPr>
              <a:t>định quy định về chính sách hỗ trợ tiền đóng học phí và chi phí sinh hoạt đối với học sinh, sinh viên sư </a:t>
            </a:r>
            <a:r>
              <a:rPr lang="vi-VN" sz="2100" b="1" kern="0" smtClean="0">
                <a:solidFill>
                  <a:srgbClr val="0000FF"/>
                </a:solidFill>
                <a:latin typeface="Arial" charset="0"/>
              </a:rPr>
              <a:t>phạm.</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Nghị </a:t>
            </a:r>
            <a:r>
              <a:rPr lang="vi-VN" sz="2100" b="1" kern="0">
                <a:solidFill>
                  <a:srgbClr val="0000FF"/>
                </a:solidFill>
                <a:latin typeface="Arial" charset="0"/>
              </a:rPr>
              <a:t>định quy định chính sách phát triển giáo dục mầm </a:t>
            </a:r>
            <a:r>
              <a:rPr lang="vi-VN" sz="2100" b="1" kern="0" smtClean="0">
                <a:solidFill>
                  <a:srgbClr val="0000FF"/>
                </a:solidFill>
                <a:latin typeface="Arial" charset="0"/>
              </a:rPr>
              <a:t>non.</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Nghị </a:t>
            </a:r>
            <a:r>
              <a:rPr lang="vi-VN" sz="2100" b="1" kern="0">
                <a:solidFill>
                  <a:srgbClr val="0000FF"/>
                </a:solidFill>
                <a:latin typeface="Arial" charset="0"/>
              </a:rPr>
              <a:t>định quy định việc quản lý trong cơ sở giáo dục mầm non và cơ sở giáo dục phố thông công lập</a:t>
            </a:r>
            <a:r>
              <a:rPr lang="vi-VN" sz="2100" b="1" kern="0" smtClean="0">
                <a:solidFill>
                  <a:srgbClr val="0000FF"/>
                </a:solidFill>
                <a:latin typeface="Arial" charset="0"/>
              </a:rPr>
              <a:t>.</a:t>
            </a:r>
            <a:endParaRPr lang="vi-VN" sz="2100" b="1" kern="0">
              <a:solidFill>
                <a:srgbClr val="0000FF"/>
              </a:solidFill>
              <a:latin typeface="Arial" charset="0"/>
            </a:endParaRPr>
          </a:p>
        </p:txBody>
      </p:sp>
    </p:spTree>
    <p:extLst>
      <p:ext uri="{BB962C8B-B14F-4D97-AF65-F5344CB8AC3E}">
        <p14:creationId xmlns:p14="http://schemas.microsoft.com/office/powerpoint/2010/main" val="514028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GIỚI </a:t>
            </a:r>
            <a:r>
              <a:rPr lang="en-US" sz="2600" b="1">
                <a:solidFill>
                  <a:srgbClr val="FF0000"/>
                </a:solidFill>
                <a:latin typeface="Arial" panose="020B0604020202020204" pitchFamily="34" charset="0"/>
                <a:cs typeface="Arial" panose="020B0604020202020204" pitchFamily="34" charset="0"/>
              </a:rPr>
              <a:t>THIỆU </a:t>
            </a:r>
            <a:r>
              <a:rPr lang="en-US" sz="2600" b="1" smtClean="0">
                <a:solidFill>
                  <a:srgbClr val="FF0000"/>
                </a:solidFill>
                <a:latin typeface="Arial" panose="020B0604020202020204" pitchFamily="34" charset="0"/>
                <a:cs typeface="Arial" panose="020B0604020202020204" pitchFamily="34" charset="0"/>
              </a:rPr>
              <a:t>LUẬT GIÁO DỤC NĂM 2019</a:t>
            </a:r>
            <a:endParaRPr lang="en-US" sz="26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52400" y="4568824"/>
            <a:ext cx="8850313" cy="2136776"/>
          </a:xfrm>
          <a:prstGeom prst="rect">
            <a:avLst/>
          </a:prstGeom>
          <a:noFill/>
          <a:ln>
            <a:solidFill>
              <a:srgbClr val="FF0000"/>
            </a:solid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05000"/>
              </a:lnSpc>
              <a:spcBef>
                <a:spcPts val="1200"/>
              </a:spcBef>
              <a:spcAft>
                <a:spcPts val="0"/>
              </a:spcAft>
              <a:buClr>
                <a:srgbClr val="FF0000"/>
              </a:buClr>
              <a:buNone/>
              <a:defRPr/>
            </a:pPr>
            <a:r>
              <a:rPr lang="en-US" sz="2000" b="1" kern="0" smtClean="0">
                <a:solidFill>
                  <a:srgbClr val="FF0066"/>
                </a:solidFill>
                <a:latin typeface="Arial" charset="0"/>
              </a:rPr>
              <a:t>* </a:t>
            </a:r>
            <a:r>
              <a:rPr lang="vi-VN" sz="2000" b="1" kern="0" smtClean="0">
                <a:solidFill>
                  <a:srgbClr val="FF0066"/>
                </a:solidFill>
                <a:latin typeface="Arial" charset="0"/>
              </a:rPr>
              <a:t>Điều </a:t>
            </a:r>
            <a:r>
              <a:rPr lang="vi-VN" sz="2000" b="1" kern="0">
                <a:solidFill>
                  <a:srgbClr val="FF0066"/>
                </a:solidFill>
                <a:latin typeface="Arial" charset="0"/>
              </a:rPr>
              <a:t>99 (Học phí, chi phí của dịch vụ giáo dục, đào tạo</a:t>
            </a:r>
            <a:r>
              <a:rPr lang="vi-VN" sz="2000" b="1" kern="0" smtClean="0">
                <a:solidFill>
                  <a:srgbClr val="FF0066"/>
                </a:solidFill>
                <a:latin typeface="Arial" charset="0"/>
              </a:rPr>
              <a:t>):</a:t>
            </a:r>
            <a:endParaRPr lang="en-US" sz="2000" b="1" kern="0">
              <a:solidFill>
                <a:srgbClr val="FF0066"/>
              </a:solidFill>
              <a:latin typeface="Arial" charset="0"/>
            </a:endParaRPr>
          </a:p>
          <a:p>
            <a:pPr marL="114300" indent="0" algn="just" eaLnBrk="1" hangingPunct="1">
              <a:lnSpc>
                <a:spcPct val="105000"/>
              </a:lnSpc>
              <a:spcBef>
                <a:spcPts val="800"/>
              </a:spcBef>
              <a:spcAft>
                <a:spcPts val="0"/>
              </a:spcAft>
              <a:buClr>
                <a:srgbClr val="FF0000"/>
              </a:buClr>
              <a:buNone/>
              <a:defRPr/>
            </a:pPr>
            <a:r>
              <a:rPr lang="en-US" sz="2000" b="1" kern="0" smtClean="0">
                <a:solidFill>
                  <a:srgbClr val="CC3300"/>
                </a:solidFill>
                <a:latin typeface="Arial" charset="0"/>
              </a:rPr>
              <a:t>- Đ</a:t>
            </a:r>
            <a:r>
              <a:rPr lang="vi-VN" sz="2000" b="1" kern="0" smtClean="0">
                <a:solidFill>
                  <a:srgbClr val="CC3300"/>
                </a:solidFill>
                <a:latin typeface="Arial" charset="0"/>
              </a:rPr>
              <a:t>ại </a:t>
            </a:r>
            <a:r>
              <a:rPr lang="vi-VN" sz="2000" b="1" kern="0">
                <a:solidFill>
                  <a:srgbClr val="CC3300"/>
                </a:solidFill>
                <a:latin typeface="Arial" charset="0"/>
              </a:rPr>
              <a:t>biểu tham gia biểu quyết:</a:t>
            </a:r>
            <a:r>
              <a:rPr lang="vi-VN" sz="2000" b="1" kern="0">
                <a:solidFill>
                  <a:srgbClr val="0000FF"/>
                </a:solidFill>
                <a:latin typeface="Arial" charset="0"/>
              </a:rPr>
              <a:t> 446 (bằng 92.15% tổng số </a:t>
            </a:r>
            <a:r>
              <a:rPr lang="en-US" sz="2000" b="1" kern="0" smtClean="0">
                <a:solidFill>
                  <a:srgbClr val="0000FF"/>
                </a:solidFill>
                <a:latin typeface="Arial" charset="0"/>
              </a:rPr>
              <a:t>ĐBQH</a:t>
            </a:r>
            <a:r>
              <a:rPr lang="vi-VN" sz="2000" b="1" kern="0" smtClean="0">
                <a:solidFill>
                  <a:srgbClr val="0000FF"/>
                </a:solidFill>
                <a:latin typeface="Arial" charset="0"/>
              </a:rPr>
              <a:t>);</a:t>
            </a:r>
            <a:endParaRPr lang="en-US" sz="2000" b="1" kern="0" smtClean="0">
              <a:solidFill>
                <a:srgbClr val="0000FF"/>
              </a:solidFill>
              <a:latin typeface="Arial" charset="0"/>
            </a:endParaRPr>
          </a:p>
          <a:p>
            <a:pPr marL="114300" indent="0" algn="just" eaLnBrk="1" hangingPunct="1">
              <a:lnSpc>
                <a:spcPct val="105000"/>
              </a:lnSpc>
              <a:spcBef>
                <a:spcPts val="800"/>
              </a:spcBef>
              <a:spcAft>
                <a:spcPts val="0"/>
              </a:spcAft>
              <a:buClr>
                <a:srgbClr val="FF0000"/>
              </a:buClr>
              <a:buNone/>
              <a:defRPr/>
            </a:pPr>
            <a:r>
              <a:rPr lang="en-US" sz="2000" b="1" kern="0" smtClean="0">
                <a:solidFill>
                  <a:srgbClr val="CC3300"/>
                </a:solidFill>
                <a:latin typeface="Arial" charset="0"/>
              </a:rPr>
              <a:t>- Đ</a:t>
            </a:r>
            <a:r>
              <a:rPr lang="vi-VN" sz="2000" b="1" kern="0" smtClean="0">
                <a:solidFill>
                  <a:srgbClr val="CC3300"/>
                </a:solidFill>
                <a:latin typeface="Arial" charset="0"/>
              </a:rPr>
              <a:t>ại </a:t>
            </a:r>
            <a:r>
              <a:rPr lang="vi-VN" sz="2000" b="1" kern="0">
                <a:solidFill>
                  <a:srgbClr val="CC3300"/>
                </a:solidFill>
                <a:latin typeface="Arial" charset="0"/>
              </a:rPr>
              <a:t>biểu đồng ý:</a:t>
            </a:r>
            <a:r>
              <a:rPr lang="vi-VN" sz="2000" b="1" kern="0">
                <a:solidFill>
                  <a:srgbClr val="0000FF"/>
                </a:solidFill>
                <a:latin typeface="Arial" charset="0"/>
              </a:rPr>
              <a:t> 441 (bằng 91.12%); </a:t>
            </a:r>
            <a:endParaRPr lang="en-US" sz="2000" b="1" kern="0">
              <a:solidFill>
                <a:srgbClr val="0000FF"/>
              </a:solidFill>
              <a:latin typeface="Arial" charset="0"/>
            </a:endParaRPr>
          </a:p>
          <a:p>
            <a:pPr marL="114300" indent="0" algn="just" eaLnBrk="1" hangingPunct="1">
              <a:lnSpc>
                <a:spcPct val="105000"/>
              </a:lnSpc>
              <a:spcBef>
                <a:spcPts val="800"/>
              </a:spcBef>
              <a:spcAft>
                <a:spcPts val="0"/>
              </a:spcAft>
              <a:buClr>
                <a:srgbClr val="FF0000"/>
              </a:buClr>
              <a:buNone/>
              <a:defRPr/>
            </a:pPr>
            <a:r>
              <a:rPr lang="en-US" sz="2000" b="1" kern="0" smtClean="0">
                <a:solidFill>
                  <a:srgbClr val="CC3300"/>
                </a:solidFill>
                <a:latin typeface="Arial" charset="0"/>
              </a:rPr>
              <a:t>- Đ</a:t>
            </a:r>
            <a:r>
              <a:rPr lang="vi-VN" sz="2000" b="1" kern="0" smtClean="0">
                <a:solidFill>
                  <a:srgbClr val="CC3300"/>
                </a:solidFill>
                <a:latin typeface="Arial" charset="0"/>
              </a:rPr>
              <a:t>ại </a:t>
            </a:r>
            <a:r>
              <a:rPr lang="vi-VN" sz="2000" b="1" kern="0">
                <a:solidFill>
                  <a:srgbClr val="CC3300"/>
                </a:solidFill>
                <a:latin typeface="Arial" charset="0"/>
              </a:rPr>
              <a:t>biểu không đồng ý:</a:t>
            </a:r>
            <a:r>
              <a:rPr lang="vi-VN" sz="2000" b="1" kern="0">
                <a:solidFill>
                  <a:srgbClr val="0000FF"/>
                </a:solidFill>
                <a:latin typeface="Arial" charset="0"/>
              </a:rPr>
              <a:t> </a:t>
            </a:r>
            <a:r>
              <a:rPr lang="vi-VN" sz="2000" b="1" kern="0" smtClean="0">
                <a:solidFill>
                  <a:srgbClr val="0000FF"/>
                </a:solidFill>
                <a:latin typeface="Arial" charset="0"/>
              </a:rPr>
              <a:t>04 </a:t>
            </a:r>
            <a:r>
              <a:rPr lang="vi-VN" sz="2000" b="1" kern="0">
                <a:solidFill>
                  <a:srgbClr val="0000FF"/>
                </a:solidFill>
                <a:latin typeface="Arial" charset="0"/>
              </a:rPr>
              <a:t>(bằng 0.83%); </a:t>
            </a:r>
            <a:r>
              <a:rPr lang="en-US" sz="2000" b="1" kern="0" smtClean="0">
                <a:solidFill>
                  <a:srgbClr val="0000FF"/>
                </a:solidFill>
                <a:latin typeface="Arial" charset="0"/>
              </a:rPr>
              <a:t> </a:t>
            </a:r>
          </a:p>
          <a:p>
            <a:pPr marL="114300" indent="0" algn="just" eaLnBrk="1" hangingPunct="1">
              <a:lnSpc>
                <a:spcPct val="105000"/>
              </a:lnSpc>
              <a:spcBef>
                <a:spcPts val="800"/>
              </a:spcBef>
              <a:spcAft>
                <a:spcPts val="0"/>
              </a:spcAft>
              <a:buClr>
                <a:srgbClr val="FF0000"/>
              </a:buClr>
              <a:buNone/>
              <a:defRPr/>
            </a:pPr>
            <a:r>
              <a:rPr lang="en-US" sz="2000" b="1" kern="0" smtClean="0">
                <a:solidFill>
                  <a:srgbClr val="CC3300"/>
                </a:solidFill>
                <a:latin typeface="Arial" charset="0"/>
              </a:rPr>
              <a:t>- Đ</a:t>
            </a:r>
            <a:r>
              <a:rPr lang="vi-VN" sz="2000" b="1" kern="0" smtClean="0">
                <a:solidFill>
                  <a:srgbClr val="CC3300"/>
                </a:solidFill>
                <a:latin typeface="Arial" charset="0"/>
              </a:rPr>
              <a:t>ại </a:t>
            </a:r>
            <a:r>
              <a:rPr lang="vi-VN" sz="2000" b="1" kern="0">
                <a:solidFill>
                  <a:srgbClr val="CC3300"/>
                </a:solidFill>
                <a:latin typeface="Arial" charset="0"/>
              </a:rPr>
              <a:t>biểu không tham gia ý kiến:</a:t>
            </a:r>
            <a:r>
              <a:rPr lang="vi-VN" sz="2000" b="1" kern="0">
                <a:solidFill>
                  <a:srgbClr val="0000FF"/>
                </a:solidFill>
                <a:latin typeface="Arial" charset="0"/>
              </a:rPr>
              <a:t> 01 (bằng  0.21</a:t>
            </a:r>
            <a:r>
              <a:rPr lang="vi-VN" sz="2000" b="1" kern="0" smtClean="0">
                <a:solidFill>
                  <a:srgbClr val="0000FF"/>
                </a:solidFill>
                <a:latin typeface="Arial" charset="0"/>
              </a:rPr>
              <a:t>%).</a:t>
            </a:r>
            <a:endParaRPr lang="vi-VN" sz="2000" b="1" kern="0">
              <a:solidFill>
                <a:srgbClr val="0000FF"/>
              </a:solidFill>
              <a:latin typeface="Aria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73176"/>
            <a:ext cx="4623062" cy="2892424"/>
          </a:xfrm>
          <a:prstGeom prst="rect">
            <a:avLst/>
          </a:prstGeom>
        </p:spPr>
      </p:pic>
      <p:sp>
        <p:nvSpPr>
          <p:cNvPr id="9" name="Rectangle 3"/>
          <p:cNvSpPr txBox="1">
            <a:spLocks noChangeArrowheads="1"/>
          </p:cNvSpPr>
          <p:nvPr/>
        </p:nvSpPr>
        <p:spPr bwMode="auto">
          <a:xfrm>
            <a:off x="4851662" y="1247775"/>
            <a:ext cx="4151051" cy="3321049"/>
          </a:xfrm>
          <a:prstGeom prst="rect">
            <a:avLst/>
          </a:prstGeom>
          <a:noFill/>
          <a:ln>
            <a:solidFill>
              <a:srgbClr val="FF0000"/>
            </a:solid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3500" indent="0" algn="just" eaLnBrk="1" hangingPunct="1">
              <a:lnSpc>
                <a:spcPct val="108000"/>
              </a:lnSpc>
              <a:spcBef>
                <a:spcPts val="1200"/>
              </a:spcBef>
              <a:spcAft>
                <a:spcPts val="0"/>
              </a:spcAft>
              <a:buClr>
                <a:srgbClr val="FF0000"/>
              </a:buClr>
              <a:buNone/>
              <a:defRPr/>
            </a:pPr>
            <a:r>
              <a:rPr lang="en-US" sz="2000" b="1" kern="0" smtClean="0">
                <a:solidFill>
                  <a:srgbClr val="FF0066"/>
                </a:solidFill>
                <a:latin typeface="Arial" charset="0"/>
              </a:rPr>
              <a:t>* </a:t>
            </a:r>
            <a:r>
              <a:rPr lang="vi-VN" sz="2000" b="1" kern="0" smtClean="0">
                <a:solidFill>
                  <a:srgbClr val="FF0066"/>
                </a:solidFill>
                <a:latin typeface="Arial" charset="0"/>
              </a:rPr>
              <a:t>Điều </a:t>
            </a:r>
            <a:r>
              <a:rPr lang="vi-VN" sz="2000" b="1" kern="0">
                <a:solidFill>
                  <a:srgbClr val="FF0066"/>
                </a:solidFill>
                <a:latin typeface="Arial" charset="0"/>
              </a:rPr>
              <a:t>2 (Mục tiêu giáo dục</a:t>
            </a:r>
            <a:r>
              <a:rPr lang="vi-VN" sz="2000" b="1" kern="0" smtClean="0">
                <a:solidFill>
                  <a:srgbClr val="FF0066"/>
                </a:solidFill>
                <a:latin typeface="Arial" charset="0"/>
              </a:rPr>
              <a:t>):</a:t>
            </a:r>
            <a:r>
              <a:rPr lang="en-US" sz="2000" b="1" kern="0" smtClean="0">
                <a:solidFill>
                  <a:srgbClr val="FF0066"/>
                </a:solidFill>
                <a:latin typeface="Arial" charset="0"/>
              </a:rPr>
              <a:t> </a:t>
            </a:r>
          </a:p>
          <a:p>
            <a:pPr marL="63500" indent="0" algn="just" eaLnBrk="1" hangingPunct="1">
              <a:lnSpc>
                <a:spcPct val="108000"/>
              </a:lnSpc>
              <a:spcBef>
                <a:spcPts val="800"/>
              </a:spcBef>
              <a:spcAft>
                <a:spcPts val="0"/>
              </a:spcAft>
              <a:buClr>
                <a:srgbClr val="FF0000"/>
              </a:buClr>
              <a:buNone/>
              <a:defRPr/>
            </a:pPr>
            <a:r>
              <a:rPr lang="en-US" sz="2000" b="1" kern="0" spc="-40" smtClean="0">
                <a:solidFill>
                  <a:srgbClr val="CC3300"/>
                </a:solidFill>
                <a:latin typeface="Arial" charset="0"/>
              </a:rPr>
              <a:t>- Đ</a:t>
            </a:r>
            <a:r>
              <a:rPr lang="vi-VN" sz="2000" b="1" kern="0" spc="-40" smtClean="0">
                <a:solidFill>
                  <a:srgbClr val="CC3300"/>
                </a:solidFill>
                <a:latin typeface="Arial" charset="0"/>
              </a:rPr>
              <a:t>ại </a:t>
            </a:r>
            <a:r>
              <a:rPr lang="vi-VN" sz="2000" b="1" kern="0" spc="-40">
                <a:solidFill>
                  <a:srgbClr val="CC3300"/>
                </a:solidFill>
                <a:latin typeface="Arial" charset="0"/>
              </a:rPr>
              <a:t>biểu </a:t>
            </a:r>
            <a:r>
              <a:rPr lang="vi-VN" sz="2000" b="1" kern="0" spc="-40" smtClean="0">
                <a:solidFill>
                  <a:srgbClr val="CC3300"/>
                </a:solidFill>
                <a:latin typeface="Arial" charset="0"/>
              </a:rPr>
              <a:t>biểu </a:t>
            </a:r>
            <a:r>
              <a:rPr lang="vi-VN" sz="2000" b="1" kern="0" spc="-40">
                <a:solidFill>
                  <a:srgbClr val="CC3300"/>
                </a:solidFill>
                <a:latin typeface="Arial" charset="0"/>
              </a:rPr>
              <a:t>quyết:</a:t>
            </a:r>
            <a:r>
              <a:rPr lang="vi-VN" sz="2000" b="1" kern="0" spc="-40">
                <a:solidFill>
                  <a:srgbClr val="0000FF"/>
                </a:solidFill>
                <a:latin typeface="Arial" charset="0"/>
              </a:rPr>
              <a:t> 452 (bằng 93.39% tổng số </a:t>
            </a:r>
            <a:r>
              <a:rPr lang="en-US" sz="2000" b="1" kern="0" spc="-40" smtClean="0">
                <a:solidFill>
                  <a:srgbClr val="0000FF"/>
                </a:solidFill>
                <a:latin typeface="Arial" charset="0"/>
              </a:rPr>
              <a:t>ĐBQH</a:t>
            </a:r>
            <a:r>
              <a:rPr lang="vi-VN" sz="2000" b="1" kern="0" spc="-40" smtClean="0">
                <a:solidFill>
                  <a:srgbClr val="0000FF"/>
                </a:solidFill>
                <a:latin typeface="Arial" charset="0"/>
              </a:rPr>
              <a:t>);</a:t>
            </a:r>
            <a:endParaRPr lang="en-US" sz="2000" b="1" kern="0" spc="-40" smtClean="0">
              <a:solidFill>
                <a:srgbClr val="0000FF"/>
              </a:solidFill>
              <a:latin typeface="Arial" charset="0"/>
            </a:endParaRPr>
          </a:p>
          <a:p>
            <a:pPr marL="63500" indent="0" algn="just" eaLnBrk="1" hangingPunct="1">
              <a:lnSpc>
                <a:spcPct val="108000"/>
              </a:lnSpc>
              <a:spcBef>
                <a:spcPts val="800"/>
              </a:spcBef>
              <a:spcAft>
                <a:spcPts val="0"/>
              </a:spcAft>
              <a:buClr>
                <a:srgbClr val="FF0000"/>
              </a:buClr>
              <a:buNone/>
              <a:defRPr/>
            </a:pPr>
            <a:r>
              <a:rPr lang="en-US" sz="2000" b="1" kern="0" smtClean="0">
                <a:solidFill>
                  <a:srgbClr val="CC3300"/>
                </a:solidFill>
                <a:latin typeface="Arial" charset="0"/>
              </a:rPr>
              <a:t>- Đ</a:t>
            </a:r>
            <a:r>
              <a:rPr lang="vi-VN" sz="2000" b="1" kern="0" smtClean="0">
                <a:solidFill>
                  <a:srgbClr val="CC3300"/>
                </a:solidFill>
                <a:latin typeface="Arial" charset="0"/>
              </a:rPr>
              <a:t>ại </a:t>
            </a:r>
            <a:r>
              <a:rPr lang="vi-VN" sz="2000" b="1" kern="0">
                <a:solidFill>
                  <a:srgbClr val="CC3300"/>
                </a:solidFill>
                <a:latin typeface="Arial" charset="0"/>
              </a:rPr>
              <a:t>biểu đồng ý:</a:t>
            </a:r>
            <a:r>
              <a:rPr lang="vi-VN" sz="2000" b="1" kern="0">
                <a:solidFill>
                  <a:srgbClr val="0000FF"/>
                </a:solidFill>
                <a:latin typeface="Arial" charset="0"/>
              </a:rPr>
              <a:t> </a:t>
            </a:r>
            <a:r>
              <a:rPr lang="vi-VN" sz="2000" b="1" kern="0" smtClean="0">
                <a:solidFill>
                  <a:srgbClr val="0000FF"/>
                </a:solidFill>
                <a:latin typeface="Arial" charset="0"/>
              </a:rPr>
              <a:t>441</a:t>
            </a:r>
            <a:r>
              <a:rPr lang="en-US" sz="2000" b="1" kern="0" smtClean="0">
                <a:solidFill>
                  <a:srgbClr val="0000FF"/>
                </a:solidFill>
                <a:latin typeface="Arial" charset="0"/>
              </a:rPr>
              <a:t> </a:t>
            </a:r>
            <a:r>
              <a:rPr lang="vi-VN" sz="2000" b="1" kern="0" smtClean="0">
                <a:solidFill>
                  <a:srgbClr val="0000FF"/>
                </a:solidFill>
                <a:latin typeface="Arial" charset="0"/>
              </a:rPr>
              <a:t>(91.12%);</a:t>
            </a:r>
            <a:endParaRPr lang="en-US" sz="2000" b="1" kern="0" smtClean="0">
              <a:solidFill>
                <a:srgbClr val="0000FF"/>
              </a:solidFill>
              <a:latin typeface="Arial" charset="0"/>
            </a:endParaRPr>
          </a:p>
          <a:p>
            <a:pPr marL="63500" indent="0" algn="just" eaLnBrk="1" hangingPunct="1">
              <a:lnSpc>
                <a:spcPct val="108000"/>
              </a:lnSpc>
              <a:spcBef>
                <a:spcPts val="800"/>
              </a:spcBef>
              <a:spcAft>
                <a:spcPts val="0"/>
              </a:spcAft>
              <a:buClr>
                <a:srgbClr val="FF0000"/>
              </a:buClr>
              <a:buNone/>
              <a:defRPr/>
            </a:pPr>
            <a:r>
              <a:rPr lang="en-US" sz="2000" b="1" kern="0" spc="-140" smtClean="0">
                <a:solidFill>
                  <a:srgbClr val="CC3300"/>
                </a:solidFill>
                <a:latin typeface="Arial" charset="0"/>
              </a:rPr>
              <a:t>- </a:t>
            </a:r>
            <a:r>
              <a:rPr lang="en-US" sz="2000" b="1" kern="0" smtClean="0">
                <a:solidFill>
                  <a:srgbClr val="CC3300"/>
                </a:solidFill>
                <a:latin typeface="Arial" charset="0"/>
              </a:rPr>
              <a:t>Đại biểu không đồng ý: </a:t>
            </a:r>
            <a:r>
              <a:rPr lang="vi-VN" sz="2000" b="1" kern="0" smtClean="0">
                <a:solidFill>
                  <a:srgbClr val="0000FF"/>
                </a:solidFill>
                <a:latin typeface="Arial" charset="0"/>
              </a:rPr>
              <a:t>07</a:t>
            </a:r>
            <a:r>
              <a:rPr lang="vi-VN" sz="2000" b="1" kern="0">
                <a:solidFill>
                  <a:srgbClr val="0000FF"/>
                </a:solidFill>
                <a:latin typeface="Arial" charset="0"/>
              </a:rPr>
              <a:t> </a:t>
            </a:r>
            <a:r>
              <a:rPr lang="vi-VN" sz="2000" b="1" kern="0" smtClean="0">
                <a:solidFill>
                  <a:srgbClr val="0000FF"/>
                </a:solidFill>
                <a:latin typeface="Arial" charset="0"/>
              </a:rPr>
              <a:t>(1.45%);</a:t>
            </a:r>
            <a:endParaRPr lang="en-US" sz="2000" b="1" kern="0" smtClean="0">
              <a:solidFill>
                <a:srgbClr val="0000FF"/>
              </a:solidFill>
              <a:latin typeface="Arial" charset="0"/>
            </a:endParaRPr>
          </a:p>
          <a:p>
            <a:pPr marL="63500" indent="0" algn="just" eaLnBrk="1" hangingPunct="1">
              <a:lnSpc>
                <a:spcPct val="108000"/>
              </a:lnSpc>
              <a:spcBef>
                <a:spcPts val="800"/>
              </a:spcBef>
              <a:spcAft>
                <a:spcPts val="0"/>
              </a:spcAft>
              <a:buClr>
                <a:srgbClr val="FF0000"/>
              </a:buClr>
              <a:buNone/>
              <a:defRPr/>
            </a:pPr>
            <a:r>
              <a:rPr lang="en-US" sz="2000" b="1" kern="0" smtClean="0">
                <a:solidFill>
                  <a:srgbClr val="CC3300"/>
                </a:solidFill>
                <a:latin typeface="Arial" charset="0"/>
              </a:rPr>
              <a:t>- Đ</a:t>
            </a:r>
            <a:r>
              <a:rPr lang="vi-VN" sz="2000" b="1" kern="0" smtClean="0">
                <a:solidFill>
                  <a:srgbClr val="CC3300"/>
                </a:solidFill>
                <a:latin typeface="Arial" charset="0"/>
              </a:rPr>
              <a:t>ại </a:t>
            </a:r>
            <a:r>
              <a:rPr lang="vi-VN" sz="2000" b="1" kern="0">
                <a:solidFill>
                  <a:srgbClr val="CC3300"/>
                </a:solidFill>
                <a:latin typeface="Arial" charset="0"/>
              </a:rPr>
              <a:t>biểu không tham gia </a:t>
            </a:r>
            <a:r>
              <a:rPr lang="en-US" sz="2000" b="1" kern="0">
                <a:solidFill>
                  <a:srgbClr val="CC3300"/>
                </a:solidFill>
                <a:latin typeface="Arial" charset="0"/>
              </a:rPr>
              <a:t/>
            </a:r>
            <a:br>
              <a:rPr lang="en-US" sz="2000" b="1" kern="0">
                <a:solidFill>
                  <a:srgbClr val="CC3300"/>
                </a:solidFill>
                <a:latin typeface="Arial" charset="0"/>
              </a:rPr>
            </a:br>
            <a:r>
              <a:rPr lang="vi-VN" sz="2000" b="1" kern="0" smtClean="0">
                <a:solidFill>
                  <a:srgbClr val="CC3300"/>
                </a:solidFill>
                <a:latin typeface="Arial" charset="0"/>
              </a:rPr>
              <a:t>ý </a:t>
            </a:r>
            <a:r>
              <a:rPr lang="vi-VN" sz="2000" b="1" kern="0">
                <a:solidFill>
                  <a:srgbClr val="CC3300"/>
                </a:solidFill>
                <a:latin typeface="Arial" charset="0"/>
              </a:rPr>
              <a:t>kiến:</a:t>
            </a:r>
            <a:r>
              <a:rPr lang="vi-VN" sz="2000" b="1" kern="0">
                <a:solidFill>
                  <a:srgbClr val="0000FF"/>
                </a:solidFill>
                <a:latin typeface="Arial" charset="0"/>
              </a:rPr>
              <a:t> 04 </a:t>
            </a:r>
            <a:r>
              <a:rPr lang="vi-VN" sz="2000" b="1" kern="0" smtClean="0">
                <a:solidFill>
                  <a:srgbClr val="0000FF"/>
                </a:solidFill>
                <a:latin typeface="Arial" charset="0"/>
              </a:rPr>
              <a:t>(0.83%).</a:t>
            </a:r>
            <a:endParaRPr lang="vi-VN" sz="2000" b="1" kern="0">
              <a:solidFill>
                <a:srgbClr val="0000FF"/>
              </a:solidFill>
              <a:latin typeface="Arial" charset="0"/>
            </a:endParaRPr>
          </a:p>
        </p:txBody>
      </p:sp>
      <p:sp>
        <p:nvSpPr>
          <p:cNvPr id="10" name="Rectangle 3"/>
          <p:cNvSpPr txBox="1">
            <a:spLocks noChangeArrowheads="1"/>
          </p:cNvSpPr>
          <p:nvPr/>
        </p:nvSpPr>
        <p:spPr bwMode="auto">
          <a:xfrm>
            <a:off x="914400" y="4114800"/>
            <a:ext cx="3581400" cy="454024"/>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14000"/>
              </a:lnSpc>
              <a:spcBef>
                <a:spcPts val="1000"/>
              </a:spcBef>
              <a:spcAft>
                <a:spcPts val="0"/>
              </a:spcAft>
              <a:buClr>
                <a:srgbClr val="FF0000"/>
              </a:buClr>
              <a:buNone/>
              <a:defRPr/>
            </a:pPr>
            <a:r>
              <a:rPr lang="en-US" sz="1900" i="1" kern="0" smtClean="0">
                <a:solidFill>
                  <a:srgbClr val="008000"/>
                </a:solidFill>
                <a:latin typeface="Arial" charset="0"/>
              </a:rPr>
              <a:t>Kết quả biểu quyết </a:t>
            </a:r>
            <a:r>
              <a:rPr lang="vi-VN" sz="1900" i="1" kern="0" smtClean="0">
                <a:solidFill>
                  <a:srgbClr val="008000"/>
                </a:solidFill>
                <a:latin typeface="Arial" charset="0"/>
              </a:rPr>
              <a:t>Điều 99</a:t>
            </a:r>
            <a:endParaRPr lang="vi-VN" sz="1900" i="1" kern="0">
              <a:solidFill>
                <a:srgbClr val="008000"/>
              </a:solidFill>
              <a:latin typeface="Arial" charset="0"/>
            </a:endParaRPr>
          </a:p>
        </p:txBody>
      </p:sp>
    </p:spTree>
    <p:extLst>
      <p:ext uri="{BB962C8B-B14F-4D97-AF65-F5344CB8AC3E}">
        <p14:creationId xmlns:p14="http://schemas.microsoft.com/office/powerpoint/2010/main" val="10127895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50</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GIỚI </a:t>
            </a:r>
            <a:r>
              <a:rPr lang="en-US" sz="2600" b="1">
                <a:solidFill>
                  <a:srgbClr val="FF0000"/>
                </a:solidFill>
                <a:latin typeface="Arial" panose="020B0604020202020204" pitchFamily="34" charset="0"/>
                <a:cs typeface="Arial" panose="020B0604020202020204" pitchFamily="34" charset="0"/>
              </a:rPr>
              <a:t>THIỆU </a:t>
            </a:r>
            <a:r>
              <a:rPr lang="en-US" sz="2600" b="1" smtClean="0">
                <a:solidFill>
                  <a:srgbClr val="FF0000"/>
                </a:solidFill>
                <a:latin typeface="Arial" panose="020B0604020202020204" pitchFamily="34" charset="0"/>
                <a:cs typeface="Arial" panose="020B0604020202020204" pitchFamily="34" charset="0"/>
              </a:rPr>
              <a:t>LUẬT GIÁO DỤC NĂM 2019</a:t>
            </a:r>
            <a:endParaRPr lang="en-US" sz="26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52400" y="4455669"/>
            <a:ext cx="8850313" cy="2173732"/>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1000"/>
              </a:spcBef>
              <a:spcAft>
                <a:spcPts val="0"/>
              </a:spcAft>
              <a:buClr>
                <a:srgbClr val="FF0000"/>
              </a:buClr>
              <a:buNone/>
              <a:defRPr/>
            </a:pPr>
            <a:r>
              <a:rPr lang="en-US" sz="2000" b="1" kern="0" smtClean="0">
                <a:solidFill>
                  <a:srgbClr val="FF0066"/>
                </a:solidFill>
                <a:latin typeface="Arial" charset="0"/>
              </a:rPr>
              <a:t>* </a:t>
            </a:r>
            <a:r>
              <a:rPr lang="vi-VN" sz="2000" b="1" kern="0" smtClean="0">
                <a:solidFill>
                  <a:srgbClr val="FF0066"/>
                </a:solidFill>
                <a:latin typeface="Arial" charset="0"/>
              </a:rPr>
              <a:t>Về </a:t>
            </a:r>
            <a:r>
              <a:rPr lang="vi-VN" sz="2000" b="1" kern="0">
                <a:solidFill>
                  <a:srgbClr val="FF0066"/>
                </a:solidFill>
                <a:latin typeface="Arial" charset="0"/>
              </a:rPr>
              <a:t>kết quả biểu quyết </a:t>
            </a:r>
            <a:r>
              <a:rPr lang="vi-VN" sz="2000" b="1" kern="0" smtClean="0">
                <a:solidFill>
                  <a:srgbClr val="FF0066"/>
                </a:solidFill>
                <a:latin typeface="Arial" charset="0"/>
              </a:rPr>
              <a:t>toàn </a:t>
            </a:r>
            <a:r>
              <a:rPr lang="vi-VN" sz="2000" b="1" kern="0">
                <a:solidFill>
                  <a:srgbClr val="FF0066"/>
                </a:solidFill>
                <a:latin typeface="Arial" charset="0"/>
              </a:rPr>
              <a:t>văn Luật Giáo dục (sửa đổi):</a:t>
            </a:r>
            <a:r>
              <a:rPr lang="vi-VN" sz="2000" b="1" kern="0">
                <a:solidFill>
                  <a:srgbClr val="0000FF"/>
                </a:solidFill>
                <a:latin typeface="Arial" charset="0"/>
              </a:rPr>
              <a:t> </a:t>
            </a:r>
            <a:endParaRPr lang="en-US" sz="2000" b="1" kern="0" smtClean="0">
              <a:solidFill>
                <a:srgbClr val="0000FF"/>
              </a:solidFill>
              <a:latin typeface="Arial" charset="0"/>
            </a:endParaRPr>
          </a:p>
          <a:p>
            <a:pPr marL="114300" indent="0" algn="just" eaLnBrk="1" hangingPunct="1">
              <a:lnSpc>
                <a:spcPct val="110000"/>
              </a:lnSpc>
              <a:spcBef>
                <a:spcPts val="1000"/>
              </a:spcBef>
              <a:spcAft>
                <a:spcPts val="0"/>
              </a:spcAft>
              <a:buClr>
                <a:srgbClr val="FF0000"/>
              </a:buClr>
              <a:buNone/>
              <a:defRPr/>
            </a:pPr>
            <a:r>
              <a:rPr lang="en-US" sz="2000" b="1" kern="0" smtClean="0">
                <a:solidFill>
                  <a:srgbClr val="C00000"/>
                </a:solidFill>
                <a:latin typeface="Arial" charset="0"/>
              </a:rPr>
              <a:t>- </a:t>
            </a:r>
            <a:r>
              <a:rPr lang="vi-VN" sz="2000" b="1" kern="0" smtClean="0">
                <a:solidFill>
                  <a:srgbClr val="C00000"/>
                </a:solidFill>
                <a:latin typeface="Arial" charset="0"/>
              </a:rPr>
              <a:t>Số </a:t>
            </a:r>
            <a:r>
              <a:rPr lang="vi-VN" sz="2000" b="1" kern="0">
                <a:solidFill>
                  <a:srgbClr val="C00000"/>
                </a:solidFill>
                <a:latin typeface="Arial" charset="0"/>
              </a:rPr>
              <a:t>đại biểu tham gia biểu quyết:</a:t>
            </a:r>
            <a:r>
              <a:rPr lang="vi-VN" sz="2000" b="1" kern="0">
                <a:solidFill>
                  <a:srgbClr val="0000FF"/>
                </a:solidFill>
                <a:latin typeface="Arial" charset="0"/>
              </a:rPr>
              <a:t> </a:t>
            </a:r>
            <a:r>
              <a:rPr lang="vi-VN" sz="2000" b="1" kern="0" smtClean="0">
                <a:solidFill>
                  <a:srgbClr val="0000FF"/>
                </a:solidFill>
                <a:latin typeface="Arial" charset="0"/>
              </a:rPr>
              <a:t>453 </a:t>
            </a:r>
            <a:r>
              <a:rPr lang="vi-VN" sz="2000" b="1" kern="0">
                <a:solidFill>
                  <a:srgbClr val="0000FF"/>
                </a:solidFill>
                <a:latin typeface="Arial" charset="0"/>
              </a:rPr>
              <a:t>(bằng 93.60% tổng số </a:t>
            </a:r>
            <a:r>
              <a:rPr lang="en-US" sz="2000" b="1" kern="0" smtClean="0">
                <a:solidFill>
                  <a:srgbClr val="0000FF"/>
                </a:solidFill>
                <a:latin typeface="Arial" charset="0"/>
              </a:rPr>
              <a:t>ĐBQH</a:t>
            </a:r>
            <a:r>
              <a:rPr lang="vi-VN" sz="2000" b="1" kern="0" smtClean="0">
                <a:solidFill>
                  <a:srgbClr val="0000FF"/>
                </a:solidFill>
                <a:latin typeface="Arial" charset="0"/>
              </a:rPr>
              <a:t>);</a:t>
            </a:r>
            <a:endParaRPr lang="en-US" sz="2000" b="1" kern="0" smtClean="0">
              <a:solidFill>
                <a:srgbClr val="0000FF"/>
              </a:solidFill>
              <a:latin typeface="Arial" charset="0"/>
            </a:endParaRPr>
          </a:p>
          <a:p>
            <a:pPr marL="114300" indent="0" algn="just" eaLnBrk="1" hangingPunct="1">
              <a:lnSpc>
                <a:spcPct val="110000"/>
              </a:lnSpc>
              <a:spcBef>
                <a:spcPts val="1000"/>
              </a:spcBef>
              <a:spcAft>
                <a:spcPts val="0"/>
              </a:spcAft>
              <a:buClr>
                <a:srgbClr val="FF0000"/>
              </a:buClr>
              <a:buNone/>
              <a:defRPr/>
            </a:pPr>
            <a:r>
              <a:rPr lang="en-US" sz="2000" b="1" kern="0" smtClean="0">
                <a:solidFill>
                  <a:srgbClr val="C00000"/>
                </a:solidFill>
                <a:latin typeface="Arial" charset="0"/>
              </a:rPr>
              <a:t>- </a:t>
            </a:r>
            <a:r>
              <a:rPr lang="vi-VN" sz="2000" b="1" kern="0" smtClean="0">
                <a:solidFill>
                  <a:srgbClr val="C00000"/>
                </a:solidFill>
                <a:latin typeface="Arial" charset="0"/>
              </a:rPr>
              <a:t>Số </a:t>
            </a:r>
            <a:r>
              <a:rPr lang="vi-VN" sz="2000" b="1" kern="0">
                <a:solidFill>
                  <a:srgbClr val="C00000"/>
                </a:solidFill>
                <a:latin typeface="Arial" charset="0"/>
              </a:rPr>
              <a:t>đại biểu đồng ý: 414</a:t>
            </a:r>
            <a:r>
              <a:rPr lang="vi-VN" sz="2000" b="1" kern="0">
                <a:solidFill>
                  <a:srgbClr val="0000FF"/>
                </a:solidFill>
                <a:latin typeface="Arial" charset="0"/>
              </a:rPr>
              <a:t> (bằng 85.54</a:t>
            </a:r>
            <a:r>
              <a:rPr lang="vi-VN" sz="2000" b="1" kern="0" smtClean="0">
                <a:solidFill>
                  <a:srgbClr val="0000FF"/>
                </a:solidFill>
                <a:latin typeface="Arial" charset="0"/>
              </a:rPr>
              <a:t>%);</a:t>
            </a:r>
            <a:endParaRPr lang="en-US" sz="2000" b="1" kern="0" smtClean="0">
              <a:solidFill>
                <a:srgbClr val="0000FF"/>
              </a:solidFill>
              <a:latin typeface="Arial" charset="0"/>
            </a:endParaRPr>
          </a:p>
          <a:p>
            <a:pPr marL="114300" indent="0" algn="just" eaLnBrk="1" hangingPunct="1">
              <a:lnSpc>
                <a:spcPct val="110000"/>
              </a:lnSpc>
              <a:spcBef>
                <a:spcPts val="1000"/>
              </a:spcBef>
              <a:spcAft>
                <a:spcPts val="0"/>
              </a:spcAft>
              <a:buClr>
                <a:srgbClr val="FF0000"/>
              </a:buClr>
              <a:buNone/>
              <a:defRPr/>
            </a:pPr>
            <a:r>
              <a:rPr lang="en-US" sz="2000" b="1" kern="0" smtClean="0">
                <a:solidFill>
                  <a:srgbClr val="C00000"/>
                </a:solidFill>
                <a:latin typeface="Arial" charset="0"/>
              </a:rPr>
              <a:t>- </a:t>
            </a:r>
            <a:r>
              <a:rPr lang="vi-VN" sz="2000" b="1" kern="0" smtClean="0">
                <a:solidFill>
                  <a:srgbClr val="C00000"/>
                </a:solidFill>
                <a:latin typeface="Arial" charset="0"/>
              </a:rPr>
              <a:t>Số </a:t>
            </a:r>
            <a:r>
              <a:rPr lang="vi-VN" sz="2000" b="1" kern="0">
                <a:solidFill>
                  <a:srgbClr val="C00000"/>
                </a:solidFill>
                <a:latin typeface="Arial" charset="0"/>
              </a:rPr>
              <a:t>đại biểu không đồng ý:</a:t>
            </a:r>
            <a:r>
              <a:rPr lang="vi-VN" sz="2000" b="1" kern="0">
                <a:solidFill>
                  <a:srgbClr val="0000FF"/>
                </a:solidFill>
                <a:latin typeface="Arial" charset="0"/>
              </a:rPr>
              <a:t> 31 (bằng 6.40%); </a:t>
            </a:r>
            <a:endParaRPr lang="en-US" sz="2000" b="1" kern="0" smtClean="0">
              <a:solidFill>
                <a:srgbClr val="0000FF"/>
              </a:solidFill>
              <a:latin typeface="Arial" charset="0"/>
            </a:endParaRPr>
          </a:p>
          <a:p>
            <a:pPr marL="114300" indent="0" algn="just" eaLnBrk="1" hangingPunct="1">
              <a:lnSpc>
                <a:spcPct val="110000"/>
              </a:lnSpc>
              <a:spcBef>
                <a:spcPts val="1000"/>
              </a:spcBef>
              <a:spcAft>
                <a:spcPts val="0"/>
              </a:spcAft>
              <a:buClr>
                <a:srgbClr val="FF0000"/>
              </a:buClr>
              <a:buNone/>
              <a:defRPr/>
            </a:pPr>
            <a:r>
              <a:rPr lang="en-US" sz="2000" b="1" kern="0" smtClean="0">
                <a:solidFill>
                  <a:srgbClr val="C00000"/>
                </a:solidFill>
                <a:latin typeface="Arial" charset="0"/>
              </a:rPr>
              <a:t>- </a:t>
            </a:r>
            <a:r>
              <a:rPr lang="vi-VN" sz="2000" b="1" kern="0" smtClean="0">
                <a:solidFill>
                  <a:srgbClr val="C00000"/>
                </a:solidFill>
                <a:latin typeface="Arial" charset="0"/>
              </a:rPr>
              <a:t>Số </a:t>
            </a:r>
            <a:r>
              <a:rPr lang="vi-VN" sz="2000" b="1" kern="0">
                <a:solidFill>
                  <a:srgbClr val="C00000"/>
                </a:solidFill>
                <a:latin typeface="Arial" charset="0"/>
              </a:rPr>
              <a:t>đại biểu không tham gia ý kiến:</a:t>
            </a:r>
            <a:r>
              <a:rPr lang="vi-VN" sz="2000" b="1" kern="0">
                <a:solidFill>
                  <a:srgbClr val="0000FF"/>
                </a:solidFill>
                <a:latin typeface="Arial" charset="0"/>
              </a:rPr>
              <a:t> 08 (bằng 1.65%).</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1283844"/>
            <a:ext cx="5257800" cy="3171825"/>
          </a:xfrm>
          <a:prstGeom prst="rect">
            <a:avLst/>
          </a:prstGeom>
        </p:spPr>
      </p:pic>
    </p:spTree>
    <p:extLst>
      <p:ext uri="{BB962C8B-B14F-4D97-AF65-F5344CB8AC3E}">
        <p14:creationId xmlns:p14="http://schemas.microsoft.com/office/powerpoint/2010/main" val="1422969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7</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752600"/>
          </a:xfrm>
          <a:noFill/>
        </p:spPr>
        <p:txBody>
          <a:bodyPr tIns="155850" bIns="77925" anchor="ctr"/>
          <a:lstStyle/>
          <a:p>
            <a:pPr algn="ctr" eaLnBrk="1" hangingPunct="1">
              <a:lnSpc>
                <a:spcPct val="120000"/>
              </a:lnSpc>
              <a:spcBef>
                <a:spcPct val="20000"/>
              </a:spcBef>
              <a:spcAft>
                <a:spcPct val="20000"/>
              </a:spcAft>
            </a:pPr>
            <a:r>
              <a:rPr lang="nl-NL" sz="3200" b="1" smtClean="0">
                <a:solidFill>
                  <a:srgbClr val="FF0066"/>
                </a:solidFill>
                <a:latin typeface="Arial" panose="020B0604020202020204" pitchFamily="34" charset="0"/>
                <a:cs typeface="Arial" panose="020B0604020202020204" pitchFamily="34" charset="0"/>
              </a:rPr>
              <a:t>SỰ </a:t>
            </a:r>
            <a:r>
              <a:rPr lang="nl-NL" sz="3200" b="1">
                <a:solidFill>
                  <a:srgbClr val="FF0066"/>
                </a:solidFill>
                <a:latin typeface="Arial" panose="020B0604020202020204" pitchFamily="34" charset="0"/>
                <a:cs typeface="Arial" panose="020B0604020202020204" pitchFamily="34" charset="0"/>
              </a:rPr>
              <a:t>CẦN THIẾT, MỤC TIÊU, </a:t>
            </a:r>
            <a:r>
              <a:rPr lang="nl-NL" sz="3200" b="1" smtClean="0">
                <a:solidFill>
                  <a:srgbClr val="FF0066"/>
                </a:solidFill>
                <a:latin typeface="Arial" panose="020B0604020202020204" pitchFamily="34" charset="0"/>
                <a:cs typeface="Arial" panose="020B0604020202020204" pitchFamily="34" charset="0"/>
              </a:rPr>
              <a:t/>
            </a:r>
            <a:br>
              <a:rPr lang="nl-NL" sz="3200" b="1" smtClean="0">
                <a:solidFill>
                  <a:srgbClr val="FF0066"/>
                </a:solidFill>
                <a:latin typeface="Arial" panose="020B0604020202020204" pitchFamily="34" charset="0"/>
                <a:cs typeface="Arial" panose="020B0604020202020204" pitchFamily="34" charset="0"/>
              </a:rPr>
            </a:br>
            <a:r>
              <a:rPr lang="nl-NL" sz="3200" b="1" smtClean="0">
                <a:solidFill>
                  <a:srgbClr val="FF0066"/>
                </a:solidFill>
                <a:latin typeface="Arial" panose="020B0604020202020204" pitchFamily="34" charset="0"/>
                <a:cs typeface="Arial" panose="020B0604020202020204" pitchFamily="34" charset="0"/>
              </a:rPr>
              <a:t>QUAN </a:t>
            </a:r>
            <a:r>
              <a:rPr lang="nl-NL" sz="3200" b="1">
                <a:solidFill>
                  <a:srgbClr val="FF0066"/>
                </a:solidFill>
                <a:latin typeface="Arial" panose="020B0604020202020204" pitchFamily="34" charset="0"/>
                <a:cs typeface="Arial" panose="020B0604020202020204" pitchFamily="34" charset="0"/>
              </a:rPr>
              <a:t>ĐIỂM XÂY DỰNG VÀ BỐ CỤC </a:t>
            </a:r>
            <a:r>
              <a:rPr lang="nl-NL" sz="3200" b="1" smtClean="0">
                <a:solidFill>
                  <a:srgbClr val="FF0066"/>
                </a:solidFill>
                <a:latin typeface="Arial" panose="020B0604020202020204" pitchFamily="34" charset="0"/>
                <a:cs typeface="Arial" panose="020B0604020202020204" pitchFamily="34" charset="0"/>
              </a:rPr>
              <a:t/>
            </a:r>
            <a:br>
              <a:rPr lang="nl-NL" sz="3200" b="1" smtClean="0">
                <a:solidFill>
                  <a:srgbClr val="FF0066"/>
                </a:solidFill>
                <a:latin typeface="Arial" panose="020B0604020202020204" pitchFamily="34" charset="0"/>
                <a:cs typeface="Arial" panose="020B0604020202020204" pitchFamily="34" charset="0"/>
              </a:rPr>
            </a:br>
            <a:r>
              <a:rPr lang="nl-NL" sz="3200" b="1" smtClean="0">
                <a:solidFill>
                  <a:srgbClr val="FF0066"/>
                </a:solidFill>
                <a:latin typeface="Arial" panose="020B0604020202020204" pitchFamily="34" charset="0"/>
                <a:cs typeface="Arial" panose="020B0604020202020204" pitchFamily="34" charset="0"/>
              </a:rPr>
              <a:t>CỦA </a:t>
            </a:r>
            <a:r>
              <a:rPr lang="nl-NL" sz="3200" b="1">
                <a:solidFill>
                  <a:srgbClr val="FF0066"/>
                </a:solidFill>
                <a:latin typeface="Arial" panose="020B0604020202020204" pitchFamily="34" charset="0"/>
                <a:cs typeface="Arial" panose="020B0604020202020204" pitchFamily="34" charset="0"/>
              </a:rPr>
              <a:t>LUẬT GIÁO DỤC </a:t>
            </a:r>
            <a:r>
              <a:rPr lang="en-US" sz="3200" b="1">
                <a:solidFill>
                  <a:srgbClr val="FF0066"/>
                </a:solidFill>
                <a:latin typeface="Arial" panose="020B0604020202020204" pitchFamily="34" charset="0"/>
                <a:cs typeface="Arial" panose="020B0604020202020204" pitchFamily="34" charset="0"/>
              </a:rPr>
              <a:t>NĂM 2019</a:t>
            </a: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1624686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100" b="1" kern="0">
                <a:solidFill>
                  <a:srgbClr val="0000FF"/>
                </a:solidFill>
                <a:latin typeface="Arial" charset="0"/>
              </a:rPr>
              <a:t>B</a:t>
            </a:r>
            <a:r>
              <a:rPr lang="vi-VN" sz="2100" b="1" kern="0" smtClean="0">
                <a:solidFill>
                  <a:srgbClr val="0000FF"/>
                </a:solidFill>
                <a:latin typeface="Arial" charset="0"/>
              </a:rPr>
              <a:t>ảo </a:t>
            </a:r>
            <a:r>
              <a:rPr lang="vi-VN" sz="2100" b="1" kern="0">
                <a:solidFill>
                  <a:srgbClr val="0000FF"/>
                </a:solidFill>
                <a:latin typeface="Arial" charset="0"/>
              </a:rPr>
              <a:t>đảm thực hiện Nghị quyết số 29-NQ/TW ngày </a:t>
            </a:r>
            <a:r>
              <a:rPr lang="vi-VN" sz="2100" b="1" kern="0" smtClean="0">
                <a:solidFill>
                  <a:srgbClr val="0000FF"/>
                </a:solidFill>
                <a:latin typeface="Arial" charset="0"/>
              </a:rPr>
              <a:t>04</a:t>
            </a:r>
            <a:r>
              <a:rPr lang="en-US" sz="2100" b="1" kern="0" smtClean="0">
                <a:solidFill>
                  <a:srgbClr val="0000FF"/>
                </a:solidFill>
                <a:latin typeface="Arial" charset="0"/>
              </a:rPr>
              <a:t>/</a:t>
            </a:r>
            <a:r>
              <a:rPr lang="vi-VN" sz="2100" b="1" kern="0" smtClean="0">
                <a:solidFill>
                  <a:srgbClr val="0000FF"/>
                </a:solidFill>
                <a:latin typeface="Arial" charset="0"/>
              </a:rPr>
              <a:t>11</a:t>
            </a:r>
            <a:r>
              <a:rPr lang="en-US" sz="2100" b="1" kern="0" smtClean="0">
                <a:solidFill>
                  <a:srgbClr val="0000FF"/>
                </a:solidFill>
                <a:latin typeface="Arial" charset="0"/>
              </a:rPr>
              <a:t>/</a:t>
            </a:r>
            <a:r>
              <a:rPr lang="vi-VN" sz="2100" b="1" kern="0" smtClean="0">
                <a:solidFill>
                  <a:srgbClr val="0000FF"/>
                </a:solidFill>
                <a:latin typeface="Arial" charset="0"/>
              </a:rPr>
              <a:t>2013</a:t>
            </a:r>
            <a:r>
              <a:rPr lang="en-US" sz="2100" b="1" kern="0" smtClean="0">
                <a:solidFill>
                  <a:srgbClr val="0000FF"/>
                </a:solidFill>
                <a:latin typeface="Arial" charset="0"/>
              </a:rPr>
              <a:t>.</a:t>
            </a:r>
          </a:p>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Y</a:t>
            </a:r>
            <a:r>
              <a:rPr lang="vi-VN" sz="2100" b="1" kern="0" smtClean="0">
                <a:solidFill>
                  <a:srgbClr val="0000FF"/>
                </a:solidFill>
                <a:latin typeface="Arial" charset="0"/>
              </a:rPr>
              <a:t>êu </a:t>
            </a:r>
            <a:r>
              <a:rPr lang="vi-VN" sz="2100" b="1" kern="0">
                <a:solidFill>
                  <a:srgbClr val="0000FF"/>
                </a:solidFill>
                <a:latin typeface="Arial" charset="0"/>
              </a:rPr>
              <a:t>cầu nguồn nhân lực phục vụ đổi mới mô hình tăng trưởng kinh tế trong bối cảnh hội nhập quốc tế ngày càng sâu </a:t>
            </a:r>
            <a:r>
              <a:rPr lang="vi-VN" sz="2100" b="1" kern="0" smtClean="0">
                <a:solidFill>
                  <a:srgbClr val="0000FF"/>
                </a:solidFill>
                <a:latin typeface="Arial" charset="0"/>
              </a:rPr>
              <a:t>rộng</a:t>
            </a:r>
            <a:r>
              <a:rPr lang="en-US" sz="2100" b="1" kern="0" smtClean="0">
                <a:solidFill>
                  <a:srgbClr val="0000FF"/>
                </a:solidFill>
                <a:latin typeface="Arial" charset="0"/>
              </a:rPr>
              <a:t> và </a:t>
            </a:r>
            <a:r>
              <a:rPr lang="vi-VN" sz="2100" b="1" kern="0" smtClean="0">
                <a:solidFill>
                  <a:srgbClr val="0000FF"/>
                </a:solidFill>
                <a:latin typeface="Arial" charset="0"/>
              </a:rPr>
              <a:t> xu </a:t>
            </a:r>
            <a:r>
              <a:rPr lang="vi-VN" sz="2100" b="1" kern="0">
                <a:solidFill>
                  <a:srgbClr val="0000FF"/>
                </a:solidFill>
                <a:latin typeface="Arial" charset="0"/>
              </a:rPr>
              <a:t>hướng phát </a:t>
            </a:r>
            <a:r>
              <a:rPr lang="vi-VN" sz="2100" b="1" kern="0" smtClean="0">
                <a:solidFill>
                  <a:srgbClr val="0000FF"/>
                </a:solidFill>
                <a:latin typeface="Arial" charset="0"/>
              </a:rPr>
              <a:t>triển</a:t>
            </a:r>
            <a:r>
              <a:rPr lang="en-US" sz="2100" b="1" kern="0" smtClean="0">
                <a:solidFill>
                  <a:srgbClr val="0000FF"/>
                </a:solidFill>
                <a:latin typeface="Arial" charset="0"/>
              </a:rPr>
              <a:t> </a:t>
            </a:r>
            <a:r>
              <a:rPr lang="vi-VN" sz="2100" b="1" kern="0" smtClean="0">
                <a:solidFill>
                  <a:srgbClr val="0000FF"/>
                </a:solidFill>
                <a:latin typeface="Arial" charset="0"/>
              </a:rPr>
              <a:t>của </a:t>
            </a:r>
            <a:r>
              <a:rPr lang="vi-VN" sz="2100" b="1" kern="0">
                <a:solidFill>
                  <a:srgbClr val="0000FF"/>
                </a:solidFill>
                <a:latin typeface="Arial" charset="0"/>
              </a:rPr>
              <a:t>cách mạng công nghiệp </a:t>
            </a:r>
            <a:r>
              <a:rPr lang="vi-VN" sz="2100" b="1" kern="0" smtClean="0">
                <a:solidFill>
                  <a:srgbClr val="0000FF"/>
                </a:solidFill>
                <a:latin typeface="Arial" charset="0"/>
              </a:rPr>
              <a:t>4.0</a:t>
            </a:r>
            <a:r>
              <a:rPr lang="en-US" sz="2100" b="1" kern="0" smtClean="0">
                <a:solidFill>
                  <a:srgbClr val="0000FF"/>
                </a:solidFill>
                <a:latin typeface="Arial" charset="0"/>
              </a:rPr>
              <a:t>.</a:t>
            </a:r>
          </a:p>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H</a:t>
            </a:r>
            <a:r>
              <a:rPr lang="vi-VN" sz="2100" b="1" kern="0" smtClean="0">
                <a:solidFill>
                  <a:srgbClr val="0000FF"/>
                </a:solidFill>
                <a:latin typeface="Arial" charset="0"/>
              </a:rPr>
              <a:t>ệ </a:t>
            </a:r>
            <a:r>
              <a:rPr lang="vi-VN" sz="2100" b="1" kern="0">
                <a:solidFill>
                  <a:srgbClr val="0000FF"/>
                </a:solidFill>
                <a:latin typeface="Arial" charset="0"/>
              </a:rPr>
              <a:t>thống giáo dục quốc dân chưa đảm bảo tính liên thông, chưa thể hiện được sự gắn kết chặt chẽ giữa các cấp học và trình độ đào tạo; giữa giáo dục chính quy và giáo dục thường xuyên, chưa đảm bảo định hướng phát triển và phân luồng học </a:t>
            </a:r>
            <a:r>
              <a:rPr lang="vi-VN" sz="2100" b="1" kern="0" smtClean="0">
                <a:solidFill>
                  <a:srgbClr val="0000FF"/>
                </a:solidFill>
                <a:latin typeface="Arial" charset="0"/>
              </a:rPr>
              <a:t>sinh</a:t>
            </a:r>
            <a:r>
              <a:rPr lang="en-US" sz="2100" b="1" kern="0" smtClean="0">
                <a:solidFill>
                  <a:srgbClr val="0000FF"/>
                </a:solidFill>
                <a:latin typeface="Arial" charset="0"/>
              </a:rPr>
              <a:t> sau THCS, THPT</a:t>
            </a:r>
            <a:r>
              <a:rPr lang="vi-VN" sz="2100" b="1" kern="0" smtClean="0">
                <a:solidFill>
                  <a:srgbClr val="0000FF"/>
                </a:solidFill>
                <a:latin typeface="Arial" charset="0"/>
              </a:rPr>
              <a:t>.</a:t>
            </a:r>
            <a:endParaRPr lang="en-US" sz="2100" b="1" kern="0" smtClean="0">
              <a:solidFill>
                <a:srgbClr val="0000FF"/>
              </a:solidFill>
              <a:latin typeface="Arial" charset="0"/>
            </a:endParaRPr>
          </a:p>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100" b="1" kern="0">
                <a:solidFill>
                  <a:srgbClr val="0000FF"/>
                </a:solidFill>
                <a:latin typeface="Arial" charset="0"/>
              </a:rPr>
              <a:t>Q</a:t>
            </a:r>
            <a:r>
              <a:rPr lang="vi-VN" sz="2100" b="1" kern="0">
                <a:solidFill>
                  <a:srgbClr val="0000FF"/>
                </a:solidFill>
                <a:latin typeface="Arial" charset="0"/>
              </a:rPr>
              <a:t>uy định về mục tiêu, yêu cầu, nội dung, chương trình giáo dục, phương pháp giáo dục phổ thông chưa đáp ứng yêu cầu phát triển toàn diện phẩm chất và năng lực người học</a:t>
            </a:r>
            <a:r>
              <a:rPr lang="en-US" sz="2100" b="1" kern="0">
                <a:solidFill>
                  <a:srgbClr val="0000FF"/>
                </a:solidFill>
                <a:latin typeface="Arial" charset="0"/>
              </a:rPr>
              <a:t>, </a:t>
            </a:r>
            <a:r>
              <a:rPr lang="vi-VN" sz="2100" b="1" kern="0">
                <a:solidFill>
                  <a:srgbClr val="0000FF"/>
                </a:solidFill>
                <a:latin typeface="Arial" charset="0"/>
              </a:rPr>
              <a:t>nhất là những yêu cầu về vận dụng kiến thức, rèn luyện tư duy độc lập, phản biện, khả năng tự học, các kỹ năng thực hành, kỹ năng hợp tác và làm việc nhóm, kỹ năng </a:t>
            </a:r>
            <a:r>
              <a:rPr lang="en-US" sz="2100" b="1" kern="0" smtClean="0">
                <a:solidFill>
                  <a:srgbClr val="0000FF"/>
                </a:solidFill>
                <a:latin typeface="Arial" charset="0"/>
              </a:rPr>
              <a:t>NN-TH.</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859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C</a:t>
            </a:r>
            <a:r>
              <a:rPr lang="vi-VN" sz="2100" b="1" kern="0" smtClean="0">
                <a:solidFill>
                  <a:srgbClr val="0000FF"/>
                </a:solidFill>
                <a:latin typeface="Arial" charset="0"/>
              </a:rPr>
              <a:t>hưa </a:t>
            </a:r>
            <a:r>
              <a:rPr lang="vi-VN" sz="2100" b="1" kern="0">
                <a:solidFill>
                  <a:srgbClr val="0000FF"/>
                </a:solidFill>
                <a:latin typeface="Arial" charset="0"/>
              </a:rPr>
              <a:t>khẳng định được vị thế của nhà giáo thông qua các chính sách đối với đội ngũ nhà giáo từ đào tạo, bồi dưỡng đến thu hút, tuyển dụng, sử dụng để bảo đảm việc xây dựng, phát triển đội ngũ nhà giáo và </a:t>
            </a:r>
            <a:r>
              <a:rPr lang="en-US" sz="2100" b="1" kern="0" smtClean="0">
                <a:solidFill>
                  <a:srgbClr val="0000FF"/>
                </a:solidFill>
                <a:latin typeface="Arial" charset="0"/>
              </a:rPr>
              <a:t>CBQL </a:t>
            </a:r>
            <a:r>
              <a:rPr lang="vi-VN" sz="2100" b="1" kern="0" smtClean="0">
                <a:solidFill>
                  <a:srgbClr val="0000FF"/>
                </a:solidFill>
                <a:latin typeface="Arial" charset="0"/>
              </a:rPr>
              <a:t>có </a:t>
            </a:r>
            <a:r>
              <a:rPr lang="vi-VN" sz="2100" b="1" kern="0">
                <a:solidFill>
                  <a:srgbClr val="0000FF"/>
                </a:solidFill>
                <a:latin typeface="Arial" charset="0"/>
              </a:rPr>
              <a:t>chất </a:t>
            </a:r>
            <a:r>
              <a:rPr lang="vi-VN" sz="2100" b="1" kern="0" smtClean="0">
                <a:solidFill>
                  <a:srgbClr val="0000FF"/>
                </a:solidFill>
                <a:latin typeface="Arial" charset="0"/>
              </a:rPr>
              <a:t>lượng.</a:t>
            </a:r>
            <a:endParaRPr lang="en-US" sz="2100" b="1" kern="0" smtClean="0">
              <a:solidFill>
                <a:srgbClr val="0000FF"/>
              </a:solidFill>
              <a:latin typeface="Arial" charset="0"/>
            </a:endParaRPr>
          </a:p>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C</a:t>
            </a:r>
            <a:r>
              <a:rPr lang="vi-VN" sz="2100" b="1" kern="0" smtClean="0">
                <a:solidFill>
                  <a:srgbClr val="0000FF"/>
                </a:solidFill>
                <a:latin typeface="Arial" charset="0"/>
              </a:rPr>
              <a:t>hính </a:t>
            </a:r>
            <a:r>
              <a:rPr lang="vi-VN" sz="2100" b="1" kern="0">
                <a:solidFill>
                  <a:srgbClr val="0000FF"/>
                </a:solidFill>
                <a:latin typeface="Arial" charset="0"/>
              </a:rPr>
              <a:t>sách đối với </a:t>
            </a:r>
            <a:r>
              <a:rPr lang="en-US" sz="2100" b="1" kern="0" smtClean="0">
                <a:solidFill>
                  <a:srgbClr val="0000FF"/>
                </a:solidFill>
                <a:latin typeface="Arial" charset="0"/>
              </a:rPr>
              <a:t>SV </a:t>
            </a:r>
            <a:r>
              <a:rPr lang="vi-VN" sz="2100" b="1" kern="0" smtClean="0">
                <a:solidFill>
                  <a:srgbClr val="0000FF"/>
                </a:solidFill>
                <a:latin typeface="Arial" charset="0"/>
              </a:rPr>
              <a:t>sư </a:t>
            </a:r>
            <a:r>
              <a:rPr lang="vi-VN" sz="2100" b="1" kern="0">
                <a:solidFill>
                  <a:srgbClr val="0000FF"/>
                </a:solidFill>
                <a:latin typeface="Arial" charset="0"/>
              </a:rPr>
              <a:t>phạm chưa phù hợp với tình hình thực tiễn. </a:t>
            </a:r>
            <a:r>
              <a:rPr lang="en-US" sz="2100" b="1" kern="0" smtClean="0">
                <a:solidFill>
                  <a:srgbClr val="0000FF"/>
                </a:solidFill>
                <a:latin typeface="Arial" charset="0"/>
              </a:rPr>
              <a:t>S</a:t>
            </a:r>
            <a:r>
              <a:rPr lang="vi-VN" sz="2100" b="1" kern="0" smtClean="0">
                <a:solidFill>
                  <a:srgbClr val="0000FF"/>
                </a:solidFill>
                <a:latin typeface="Arial" charset="0"/>
              </a:rPr>
              <a:t>ố </a:t>
            </a:r>
            <a:r>
              <a:rPr lang="en-US" sz="2100" b="1" kern="0" smtClean="0">
                <a:solidFill>
                  <a:srgbClr val="0000FF"/>
                </a:solidFill>
                <a:latin typeface="Arial" charset="0"/>
              </a:rPr>
              <a:t>SV </a:t>
            </a:r>
            <a:r>
              <a:rPr lang="vi-VN" sz="2100" b="1" kern="0" smtClean="0">
                <a:solidFill>
                  <a:srgbClr val="0000FF"/>
                </a:solidFill>
                <a:latin typeface="Arial" charset="0"/>
              </a:rPr>
              <a:t>sư </a:t>
            </a:r>
            <a:r>
              <a:rPr lang="vi-VN" sz="2100" b="1" kern="0">
                <a:solidFill>
                  <a:srgbClr val="0000FF"/>
                </a:solidFill>
                <a:latin typeface="Arial" charset="0"/>
              </a:rPr>
              <a:t>phạm trên cả nước ra trường chưa có việc làm hoặc làm không đúng ngành, nghề gây lãng phí rất lớn nguồn nhân lực đầu tư cho giáo </a:t>
            </a:r>
            <a:r>
              <a:rPr lang="vi-VN" sz="2100" b="1" kern="0" smtClean="0">
                <a:solidFill>
                  <a:srgbClr val="0000FF"/>
                </a:solidFill>
                <a:latin typeface="Arial" charset="0"/>
              </a:rPr>
              <a:t>dục.</a:t>
            </a:r>
            <a:endParaRPr lang="en-US" sz="2100" b="1" kern="0" smtClean="0">
              <a:solidFill>
                <a:srgbClr val="0000FF"/>
              </a:solidFill>
              <a:latin typeface="Arial" charset="0"/>
            </a:endParaRPr>
          </a:p>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Q</a:t>
            </a:r>
            <a:r>
              <a:rPr lang="vi-VN" sz="2100" b="1" kern="0" smtClean="0">
                <a:solidFill>
                  <a:srgbClr val="0000FF"/>
                </a:solidFill>
                <a:latin typeface="Arial" charset="0"/>
              </a:rPr>
              <a:t>uản </a:t>
            </a:r>
            <a:r>
              <a:rPr lang="vi-VN" sz="2100" b="1" kern="0">
                <a:solidFill>
                  <a:srgbClr val="0000FF"/>
                </a:solidFill>
                <a:latin typeface="Arial" charset="0"/>
              </a:rPr>
              <a:t>lý về giáo dục chưa phân định được rõ giữa </a:t>
            </a:r>
            <a:r>
              <a:rPr lang="en-US" sz="2100" b="1" kern="0" smtClean="0">
                <a:solidFill>
                  <a:srgbClr val="0000FF"/>
                </a:solidFill>
                <a:latin typeface="Arial" charset="0"/>
              </a:rPr>
              <a:t>QLNN</a:t>
            </a:r>
            <a:r>
              <a:rPr lang="vi-VN" sz="2100" b="1" kern="0" smtClean="0">
                <a:solidFill>
                  <a:srgbClr val="0000FF"/>
                </a:solidFill>
                <a:latin typeface="Arial" charset="0"/>
              </a:rPr>
              <a:t> </a:t>
            </a:r>
            <a:r>
              <a:rPr lang="vi-VN" sz="2100" b="1" kern="0">
                <a:solidFill>
                  <a:srgbClr val="0000FF"/>
                </a:solidFill>
                <a:latin typeface="Arial" charset="0"/>
              </a:rPr>
              <a:t>và quản trị trong các cơ sở giáo dục, đào tạo; việc phân định </a:t>
            </a:r>
            <a:r>
              <a:rPr lang="en-US" sz="2100" b="1" kern="0" smtClean="0">
                <a:solidFill>
                  <a:srgbClr val="0000FF"/>
                </a:solidFill>
                <a:latin typeface="Arial" charset="0"/>
              </a:rPr>
              <a:t>QLNN </a:t>
            </a:r>
            <a:r>
              <a:rPr lang="vi-VN" sz="2100" b="1" kern="0" smtClean="0">
                <a:solidFill>
                  <a:srgbClr val="0000FF"/>
                </a:solidFill>
                <a:latin typeface="Arial" charset="0"/>
              </a:rPr>
              <a:t>về </a:t>
            </a:r>
            <a:r>
              <a:rPr lang="vi-VN" sz="2100" b="1" kern="0">
                <a:solidFill>
                  <a:srgbClr val="0000FF"/>
                </a:solidFill>
                <a:latin typeface="Arial" charset="0"/>
              </a:rPr>
              <a:t>giáo dục theo ngành và lãnh thổ giữa </a:t>
            </a:r>
            <a:r>
              <a:rPr lang="en-US" sz="2100" b="1" kern="0" smtClean="0">
                <a:solidFill>
                  <a:srgbClr val="0000FF"/>
                </a:solidFill>
                <a:latin typeface="Arial" charset="0"/>
              </a:rPr>
              <a:t>TW </a:t>
            </a:r>
            <a:r>
              <a:rPr lang="vi-VN" sz="2100" b="1" kern="0" smtClean="0">
                <a:solidFill>
                  <a:srgbClr val="0000FF"/>
                </a:solidFill>
                <a:latin typeface="Arial" charset="0"/>
              </a:rPr>
              <a:t>và </a:t>
            </a:r>
            <a:r>
              <a:rPr lang="vi-VN" sz="2100" b="1" kern="0">
                <a:solidFill>
                  <a:srgbClr val="0000FF"/>
                </a:solidFill>
                <a:latin typeface="Arial" charset="0"/>
              </a:rPr>
              <a:t>địa phương chưa rõ</a:t>
            </a:r>
            <a:r>
              <a:rPr lang="vi-VN" sz="2100" b="1" kern="0" smtClean="0">
                <a:solidFill>
                  <a:srgbClr val="0000FF"/>
                </a:solidFill>
                <a:latin typeface="Arial" charset="0"/>
              </a:rPr>
              <a:t>.</a:t>
            </a:r>
            <a:endParaRPr lang="en-US" sz="2100" b="1" kern="0" smtClean="0">
              <a:solidFill>
                <a:srgbClr val="0000FF"/>
              </a:solidFill>
              <a:latin typeface="Arial" charset="0"/>
            </a:endParaRPr>
          </a:p>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C</a:t>
            </a:r>
            <a:r>
              <a:rPr lang="vi-VN" sz="2100" b="1" kern="0" smtClean="0">
                <a:solidFill>
                  <a:srgbClr val="0000FF"/>
                </a:solidFill>
                <a:latin typeface="Arial" charset="0"/>
              </a:rPr>
              <a:t>ác </a:t>
            </a:r>
            <a:r>
              <a:rPr lang="vi-VN" sz="2100" b="1" kern="0">
                <a:solidFill>
                  <a:srgbClr val="0000FF"/>
                </a:solidFill>
                <a:latin typeface="Arial" charset="0"/>
              </a:rPr>
              <a:t>quy định về đầu tư cho giáo dục, các điều kiện </a:t>
            </a:r>
            <a:r>
              <a:rPr lang="vi-VN" sz="2100" b="1" kern="0" smtClean="0">
                <a:solidFill>
                  <a:srgbClr val="0000FF"/>
                </a:solidFill>
                <a:latin typeface="Arial" charset="0"/>
              </a:rPr>
              <a:t>bảo </a:t>
            </a:r>
            <a:r>
              <a:rPr lang="en-US" sz="2100" b="1" kern="0" smtClean="0">
                <a:solidFill>
                  <a:srgbClr val="0000FF"/>
                </a:solidFill>
                <a:latin typeface="Arial" charset="0"/>
              </a:rPr>
              <a:t>đảm </a:t>
            </a:r>
            <a:r>
              <a:rPr lang="vi-VN" sz="2100" b="1" kern="0" smtClean="0">
                <a:solidFill>
                  <a:srgbClr val="0000FF"/>
                </a:solidFill>
                <a:latin typeface="Arial" charset="0"/>
              </a:rPr>
              <a:t>phát </a:t>
            </a:r>
            <a:r>
              <a:rPr lang="vi-VN" sz="2100" b="1" kern="0">
                <a:solidFill>
                  <a:srgbClr val="0000FF"/>
                </a:solidFill>
                <a:latin typeface="Arial" charset="0"/>
              </a:rPr>
              <a:t>triển giáo dục chưa đáp ứng được yêu cầu thực hiện và xu thế phát triển </a:t>
            </a:r>
            <a:r>
              <a:rPr lang="en-US" sz="2100" b="1" kern="0" smtClean="0">
                <a:solidFill>
                  <a:srgbClr val="0000FF"/>
                </a:solidFill>
                <a:latin typeface="Arial" charset="0"/>
              </a:rPr>
              <a:t>KT-XH</a:t>
            </a:r>
            <a:r>
              <a:rPr lang="vi-VN" sz="2100" b="1" kern="0" smtClean="0">
                <a:solidFill>
                  <a:srgbClr val="0000FF"/>
                </a:solidFill>
                <a:latin typeface="Arial" charset="0"/>
              </a:rPr>
              <a:t>, </a:t>
            </a:r>
            <a:r>
              <a:rPr lang="vi-VN" sz="2100" b="1" kern="0">
                <a:solidFill>
                  <a:srgbClr val="0000FF"/>
                </a:solidFill>
                <a:latin typeface="Arial" charset="0"/>
              </a:rPr>
              <a:t>hội nhập quốc tế.</a:t>
            </a:r>
            <a:endParaRPr lang="en-US" sz="2100" b="1" kern="0">
              <a:solidFill>
                <a:srgbClr val="0000FF"/>
              </a:solidFill>
              <a:latin typeface="Arial" charset="0"/>
            </a:endParaRPr>
          </a:p>
          <a:p>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767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18774</TotalTime>
  <Words>5953</Words>
  <Application>Microsoft Office PowerPoint</Application>
  <PresentationFormat>On-screen Show (4:3)</PresentationFormat>
  <Paragraphs>260</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Profile</vt:lpstr>
      <vt:lpstr>PowerPoint Presentation</vt:lpstr>
      <vt:lpstr>MỤC LỤC</vt:lpstr>
      <vt:lpstr>GIỚI THIỆU CHUNG VỀ LUẬT GIÁO DỤC (SỬA ĐỔI) NĂM 2019</vt:lpstr>
      <vt:lpstr>GIỚI THIỆU LUẬT GIÁO DỤC NĂM 2019</vt:lpstr>
      <vt:lpstr>GIỚI THIỆU LUẬT GIÁO DỤC NĂM 2019</vt:lpstr>
      <vt:lpstr>GIỚI THIỆU LUẬT GIÁO DỤC NĂM 2019</vt:lpstr>
      <vt:lpstr>SỰ CẦN THIẾT, MỤC TIÊU,  QUAN ĐIỂM XÂY DỰNG VÀ BỐ CỤC  CỦA LUẬT GIÁO DỤC NĂM 2019</vt:lpstr>
      <vt:lpstr>SỰ CẦN THIẾT BAN HÀNH LUẬT</vt:lpstr>
      <vt:lpstr>SỰ CẦN THIẾT BAN HÀNH LUẬT</vt:lpstr>
      <vt:lpstr>MỤC TIÊU, QUAN ĐIỂM XÂY DỰNG LUẬT</vt:lpstr>
      <vt:lpstr>BỐ CỤC CỦA LUẬT GIÁO DỤC 2019</vt:lpstr>
      <vt:lpstr>9 ĐIỂM MỚI CƠ BẢN  CỦA LUẬT GIÁO DỤC NĂM 2019 </vt:lpstr>
      <vt:lpstr>9 điểm mới cơ bản của Luật Giáo dục (sửa đổi) 2019</vt:lpstr>
      <vt:lpstr>PowerPoint Presentation</vt:lpstr>
      <vt:lpstr>Thứ nhất, làm rõ tính liên thông, phân luồng,  hướng nghiệp trong giáo dục</vt:lpstr>
      <vt:lpstr>Thứ nhất, làm rõ tính liên thông, phân luồng,  hướng nghiệp trong giáo dục</vt:lpstr>
      <vt:lpstr>Thứ nhất, làm rõ tính liên thông, phân luồng,  hướng nghiệp trong giáo dục</vt:lpstr>
      <vt:lpstr>PowerPoint Presentation</vt:lpstr>
      <vt:lpstr>Thứ hai, luật hóa chủ trương đổi mới chương trình, SGK  giáo dục phổ thông theo Nghị quyết số 29-NQ/TW và  Nghị quyết số 88/2014/QH13</vt:lpstr>
      <vt:lpstr>Thứ hai, luật hóa chủ trương đổi mới chương trình, SGK  giáo dục phổ thông theo Nghị quyết số 29-NQ/TW và  Nghị quyết số 88/2014/QH13</vt:lpstr>
      <vt:lpstr>Thứ hai, luật hóa chủ trương đổi mới chương trình, SGK  giáo dục phổ thông theo Nghị quyết số 29-NQ/TW và  Nghị quyết số 88/2014/QH13</vt:lpstr>
      <vt:lpstr>Thứ hai, luật hóa chủ trương đổi mới chương trình, SGK  giáo dục phổ thông theo Nghị quyết số 29-NQ/TW và  Nghị quyết số 88/2014/QH13</vt:lpstr>
      <vt:lpstr>PowerPoint Presentation</vt:lpstr>
      <vt:lpstr>Thứ ba, bổ sung loại trường tư thục không vì lợi nhuận;  quy định cụ thể vị trí, chức năng, thành phần hội đồng trường</vt:lpstr>
      <vt:lpstr>Thứ ba, bổ sung loại trường tư thục không vì lợi nhuận;  quy định cụ thể vị trí, chức năng, thành phần hội đồng trường</vt:lpstr>
      <vt:lpstr>Thứ ba, bổ sung loại trường tư thục không vì lợi nhuận;  quy định cụ thể vị trí, chức năng, thành phần hội đồng trường</vt:lpstr>
      <vt:lpstr>Thứ ba, bổ sung loại trường tư thục không vì lợi nhuận;  quy định cụ thể vị trí, chức năng, thành phần hội đồng trường</vt:lpstr>
      <vt:lpstr>Thứ ba, bổ sung loại trường tư thục không vì lợi nhuận;  quy định cụ thể vị trí, chức năng, thành phần hội đồng trường</vt:lpstr>
      <vt:lpstr>Thứ ba, bổ sung loại trường tư thục không vì lợi nhuận;  quy định cụ thể vị trí, chức năng, thành phần hội đồng trường</vt:lpstr>
      <vt:lpstr>PowerPoint Presentation</vt:lpstr>
      <vt:lpstr>Thứ tư, bổ sung chính sách phát triển giáo dục mầm non,  giáo dục thường xuyên</vt:lpstr>
      <vt:lpstr>Thứ tư, bổ sung chính sách phát triển giáo dục mầm non,  giáo dục thường xuyên</vt:lpstr>
      <vt:lpstr>Thứ tư, bổ sung chính sách phát triển giáo dục mầm non,  giáo dục thường xuyên</vt:lpstr>
      <vt:lpstr>PowerPoint Presentation</vt:lpstr>
      <vt:lpstr>Thứ năm, quy định nâng trình độ chuẩn được đào tạo của  giáo viên MN, TH, THCS và giảng viên đại học</vt:lpstr>
      <vt:lpstr>PowerPoint Presentation</vt:lpstr>
      <vt:lpstr>Thứ sáu, quy định chính sách hỗ trợ tiền đóng học phí và  chi phí sinh hoạt đối với học sinh, sinh viên sư phạm</vt:lpstr>
      <vt:lpstr>Thứ sáu, quy định chính sách hỗ trợ tiền đóng học phí và  chi phí sinh hoạt đối với học sinh, sinh viên sư phạm</vt:lpstr>
      <vt:lpstr>Thứ bảy, Luật bổ sung chính sách về học phí đối với  học sinh diện phổ cập</vt:lpstr>
      <vt:lpstr>Thứ bảy, Luật bổ sung chính sách về học phí đối với  học sinh diện phổ cập</vt:lpstr>
      <vt:lpstr>Thứ bảy, Luật bổ sung chính sách về học phí đối với  học sinh diện phổ cập</vt:lpstr>
      <vt:lpstr>Thứ bảy, Luật bổ sung chính sách về học phí đối với  học sinh diện phổ cập</vt:lpstr>
      <vt:lpstr>PowerPoint Presentation</vt:lpstr>
      <vt:lpstr>Thứ tám, quy định về nhà đầu tư trong lĩnh vực giáo dục</vt:lpstr>
      <vt:lpstr>Thứ tám, quy định về nhà đầu tư trong lĩnh vực giáo dục</vt:lpstr>
      <vt:lpstr>Thứ tám, quy định về nhà đầu tư trong lĩnh vực giáo dục</vt:lpstr>
      <vt:lpstr>Thứ chín, quy định về đầu tư và tài chính cho giáo dục</vt:lpstr>
      <vt:lpstr>Thứ chín, quy định về đầu tư và tài chính cho giáo dục</vt:lpstr>
      <vt:lpstr>DANH MỤC 05 NGHỊ ĐỊNH ĐANG SOẠN THẢO ĐỂ  HƯỚNG DẪN CHI TIẾT THI HÀNH LUẬT GIÁO DỤC 2019</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1816</cp:revision>
  <cp:lastPrinted>2014-02-10T09:51:06Z</cp:lastPrinted>
  <dcterms:created xsi:type="dcterms:W3CDTF">2006-08-23T15:52:09Z</dcterms:created>
  <dcterms:modified xsi:type="dcterms:W3CDTF">2019-09-09T01:37:49Z</dcterms:modified>
</cp:coreProperties>
</file>